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7772400" cy="10058400"/>
  <p:notesSz cx="7772400" cy="10058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33777" y="9627730"/>
            <a:ext cx="2850515" cy="223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25124" y="9627730"/>
            <a:ext cx="252729" cy="223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guidelines.diabetes.ca/GuideLines/media/Docs/cpg/prescription-for-cardiovascular-protection-with-diabetes.pdf" TargetMode="External"/><Relationship Id="rId3" Type="http://schemas.openxmlformats.org/officeDocument/2006/relationships/hyperlink" Target="https://guidelines.diabetes.ca/cpg/chapter-13-2024-update" TargetMode="External"/><Relationship Id="rId4" Type="http://schemas.openxmlformats.org/officeDocument/2006/relationships/hyperlink" Target="https://guidelines.diabetes.ca/getmedia/5365a51d-a34b-4176-bb1f-beed55239ebb/Immunization-Tool_Ver_3.pdf" TargetMode="External"/><Relationship Id="rId5" Type="http://schemas.openxmlformats.org/officeDocument/2006/relationships/image" Target="../media/image10.png"/><Relationship Id="rId6" Type="http://schemas.openxmlformats.org/officeDocument/2006/relationships/image" Target="../media/image11.jpg"/><Relationship Id="rId7" Type="http://schemas.openxmlformats.org/officeDocument/2006/relationships/hyperlink" Target="https://hypertension.ca/guidelines/" TargetMode="External"/><Relationship Id="rId8" Type="http://schemas.openxmlformats.org/officeDocument/2006/relationships/image" Target="../media/image4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5.png"/><Relationship Id="rId4" Type="http://schemas.openxmlformats.org/officeDocument/2006/relationships/image" Target="../media/image18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hyperlink" Target="https://guidelines.diabetes.ca/GuideLines/media/Docs/Key%20Messages/Insulin_Prescription_EN_09_23.pdf" TargetMode="External"/><Relationship Id="rId5" Type="http://schemas.openxmlformats.org/officeDocument/2006/relationships/image" Target="../media/image28.png"/><Relationship Id="rId6" Type="http://schemas.openxmlformats.org/officeDocument/2006/relationships/image" Target="../media/image29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guidelines.diabetes.ca/GuideLines/media/Docs/Key%20Messages/Insulin_Prescription_EN_09_23.pdf" TargetMode="External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28.png"/><Relationship Id="rId6" Type="http://schemas.openxmlformats.org/officeDocument/2006/relationships/image" Target="../media/image32.png"/><Relationship Id="rId7" Type="http://schemas.openxmlformats.org/officeDocument/2006/relationships/image" Target="../media/image33.jpg"/><Relationship Id="rId8" Type="http://schemas.openxmlformats.org/officeDocument/2006/relationships/hyperlink" Target="https://guidelines.diabetes.ca/getmedia/04c4a238-6778-4a6c-80d6-50c61e6d9145/Insulin_Prescription_10_24.pdf" TargetMode="Externa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png"/><Relationship Id="rId3" Type="http://schemas.openxmlformats.org/officeDocument/2006/relationships/image" Target="../media/image33.jp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jpg"/><Relationship Id="rId7" Type="http://schemas.openxmlformats.org/officeDocument/2006/relationships/image" Target="../media/image38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8" Type="http://schemas.openxmlformats.org/officeDocument/2006/relationships/image" Target="../media/image42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png"/><Relationship Id="rId3" Type="http://schemas.openxmlformats.org/officeDocument/2006/relationships/image" Target="../media/image44.jp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1.png"/><Relationship Id="rId7" Type="http://schemas.openxmlformats.org/officeDocument/2006/relationships/hyperlink" Target="https://guidelines.diabetes.ca/" TargetMode="External"/><Relationship Id="rId8" Type="http://schemas.openxmlformats.org/officeDocument/2006/relationships/image" Target="../media/image47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Relationship Id="rId11" Type="http://schemas.openxmlformats.org/officeDocument/2006/relationships/image" Target="../media/image21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png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hyperlink" Target="https://guidelines.diabetes/" TargetMode="External"/><Relationship Id="rId6" Type="http://schemas.openxmlformats.org/officeDocument/2006/relationships/image" Target="../media/image50.png"/><Relationship Id="rId7" Type="http://schemas.openxmlformats.org/officeDocument/2006/relationships/image" Target="../media/image51.png"/><Relationship Id="rId8" Type="http://schemas.openxmlformats.org/officeDocument/2006/relationships/hyperlink" Target="https://guidelines.diabetes.ca/self-management/smbg-recommendation-sheet" TargetMode="Externa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png"/><Relationship Id="rId3" Type="http://schemas.openxmlformats.org/officeDocument/2006/relationships/image" Target="../media/image53.jp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56.png"/><Relationship Id="rId7" Type="http://schemas.openxmlformats.org/officeDocument/2006/relationships/image" Target="../media/image57.png"/><Relationship Id="rId8" Type="http://schemas.openxmlformats.org/officeDocument/2006/relationships/image" Target="../media/image58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59.png"/><Relationship Id="rId6" Type="http://schemas.openxmlformats.org/officeDocument/2006/relationships/image" Target="../media/image60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1.png"/><Relationship Id="rId3" Type="http://schemas.openxmlformats.org/officeDocument/2006/relationships/image" Target="../media/image54.png"/><Relationship Id="rId4" Type="http://schemas.openxmlformats.org/officeDocument/2006/relationships/image" Target="../media/image62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.png"/><Relationship Id="rId3" Type="http://schemas.openxmlformats.org/officeDocument/2006/relationships/image" Target="../media/image64.png"/><Relationship Id="rId4" Type="http://schemas.openxmlformats.org/officeDocument/2006/relationships/image" Target="../media/image65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Relationship Id="rId4" Type="http://schemas.openxmlformats.org/officeDocument/2006/relationships/image" Target="../media/image4.png"/><Relationship Id="rId5" Type="http://schemas.openxmlformats.org/officeDocument/2006/relationships/hyperlink" Target="https://guidelines.diabetes.ca/reduce-complications/insulin-checklist" TargetMode="External"/><Relationship Id="rId6" Type="http://schemas.openxmlformats.org/officeDocument/2006/relationships/hyperlink" Target="https://guidelines.diabetes.ca/cpgrefguide" TargetMode="External"/><Relationship Id="rId7" Type="http://schemas.openxmlformats.org/officeDocument/2006/relationships/hyperlink" Target="https://www.youtube.com/watch?v=1lNGGBQqTLs" TargetMode="External"/><Relationship Id="rId8" Type="http://schemas.openxmlformats.org/officeDocument/2006/relationships/hyperlink" Target="https://guidelines.diabetes.ca/reduce-complications/insulin-prescription-tool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77" y="213359"/>
            <a:ext cx="18738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>
                <a:latin typeface="Tahoma"/>
                <a:cs typeface="Tahoma"/>
              </a:rPr>
              <a:t>Insulin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Type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2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Diabetes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9947" y="213359"/>
            <a:ext cx="14909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Tahoma"/>
                <a:cs typeface="Tahoma"/>
              </a:rPr>
              <a:t>September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12,</a:t>
            </a:r>
            <a:r>
              <a:rPr dirty="0" sz="1300" spc="-4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2026</a:t>
            </a:r>
            <a:endParaRPr sz="13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5319" y="4160825"/>
            <a:ext cx="1478267" cy="37014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846349" y="1295698"/>
            <a:ext cx="5859780" cy="171450"/>
          </a:xfrm>
          <a:custGeom>
            <a:avLst/>
            <a:gdLst/>
            <a:ahLst/>
            <a:cxnLst/>
            <a:rect l="l" t="t" r="r" b="b"/>
            <a:pathLst>
              <a:path w="5859780" h="171450">
                <a:moveTo>
                  <a:pt x="5859378" y="0"/>
                </a:moveTo>
                <a:lnTo>
                  <a:pt x="0" y="0"/>
                </a:lnTo>
                <a:lnTo>
                  <a:pt x="0" y="170999"/>
                </a:lnTo>
                <a:lnTo>
                  <a:pt x="5859378" y="170999"/>
                </a:lnTo>
                <a:lnTo>
                  <a:pt x="5859378" y="0"/>
                </a:lnTo>
                <a:close/>
              </a:path>
            </a:pathLst>
          </a:custGeom>
          <a:solidFill>
            <a:srgbClr val="389E50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846349" y="1183873"/>
          <a:ext cx="6172200" cy="33928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83300"/>
              </a:tblGrid>
              <a:tr h="675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6522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310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 marL="17145">
                        <a:lnSpc>
                          <a:spcPct val="100000"/>
                        </a:lnSpc>
                      </a:pPr>
                      <a:r>
                        <a:rPr dirty="0" sz="2400" spc="-18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INSULIN</a:t>
                      </a:r>
                      <a:r>
                        <a:rPr dirty="0" sz="2400" spc="-1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400" spc="-23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IN</a:t>
                      </a:r>
                      <a:r>
                        <a:rPr dirty="0" sz="2400" spc="-1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400" spc="-8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TYPE</a:t>
                      </a:r>
                      <a:r>
                        <a:rPr dirty="0" sz="2400" spc="-10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400" spc="-14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2</a:t>
                      </a:r>
                      <a:r>
                        <a:rPr dirty="0" sz="2400" spc="-1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4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DIABETES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B="0" marT="293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004990"/>
                    </a:solidFill>
                  </a:tcPr>
                </a:tc>
              </a:tr>
              <a:tr h="1065530">
                <a:tc>
                  <a:txBody>
                    <a:bodyPr/>
                    <a:lstStyle/>
                    <a:p>
                      <a:pPr marL="347980">
                        <a:lnSpc>
                          <a:spcPct val="100000"/>
                        </a:lnSpc>
                        <a:spcBef>
                          <a:spcPts val="610"/>
                        </a:spcBef>
                        <a:tabLst>
                          <a:tab pos="4220210" algn="l"/>
                        </a:tabLst>
                      </a:pPr>
                      <a:r>
                        <a:rPr dirty="0" baseline="-41666" sz="1200" spc="-97" b="1">
                          <a:latin typeface="Tahoma"/>
                          <a:cs typeface="Tahoma"/>
                        </a:rPr>
                        <a:t>Susie</a:t>
                      </a:r>
                      <a:r>
                        <a:rPr dirty="0" baseline="-41666" sz="1200" spc="-52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baseline="-41666" sz="1200" spc="-82" b="1">
                          <a:latin typeface="Tahoma"/>
                          <a:cs typeface="Tahoma"/>
                        </a:rPr>
                        <a:t>Jin</a:t>
                      </a:r>
                      <a:r>
                        <a:rPr dirty="0" baseline="-41666" sz="1200" spc="-52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baseline="-41666" sz="1200" spc="-89" b="1">
                          <a:latin typeface="Tahoma"/>
                          <a:cs typeface="Tahoma"/>
                        </a:rPr>
                        <a:t>RPh</a:t>
                      </a:r>
                      <a:r>
                        <a:rPr dirty="0" baseline="-41666" sz="1200" spc="-52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baseline="-41666" sz="1200" spc="-37" b="1">
                          <a:latin typeface="Tahoma"/>
                          <a:cs typeface="Tahoma"/>
                        </a:rPr>
                        <a:t>CDE</a:t>
                      </a:r>
                      <a:r>
                        <a:rPr dirty="0" baseline="-41666" sz="1200" b="1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1000" spc="-20">
                          <a:latin typeface="Tahoma"/>
                          <a:cs typeface="Tahoma"/>
                        </a:rPr>
                        <a:t>Saturday,</a:t>
                      </a:r>
                      <a:r>
                        <a:rPr dirty="0" sz="10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10">
                          <a:latin typeface="Tahoma"/>
                          <a:cs typeface="Tahoma"/>
                        </a:rPr>
                        <a:t>September</a:t>
                      </a:r>
                      <a:r>
                        <a:rPr dirty="0" sz="10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10">
                          <a:latin typeface="Tahoma"/>
                          <a:cs typeface="Tahoma"/>
                        </a:rPr>
                        <a:t>12,</a:t>
                      </a:r>
                      <a:r>
                        <a:rPr dirty="0" sz="10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20">
                          <a:latin typeface="Tahoma"/>
                          <a:cs typeface="Tahoma"/>
                        </a:rPr>
                        <a:t>2026</a:t>
                      </a:r>
                      <a:endParaRPr sz="1000">
                        <a:latin typeface="Tahoma"/>
                        <a:cs typeface="Tahoma"/>
                      </a:endParaRPr>
                    </a:p>
                    <a:p>
                      <a:pPr marL="347980">
                        <a:lnSpc>
                          <a:spcPct val="100000"/>
                        </a:lnSpc>
                        <a:spcBef>
                          <a:spcPts val="315"/>
                        </a:spcBef>
                        <a:tabLst>
                          <a:tab pos="4922520" algn="l"/>
                        </a:tabLst>
                      </a:pPr>
                      <a:r>
                        <a:rPr dirty="0" sz="700" spc="-60" b="1">
                          <a:latin typeface="Tahoma"/>
                          <a:cs typeface="Tahoma"/>
                        </a:rPr>
                        <a:t>Pharmacist,</a:t>
                      </a:r>
                      <a:r>
                        <a:rPr dirty="0" sz="700" spc="1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700" spc="-40" b="1">
                          <a:latin typeface="Tahoma"/>
                          <a:cs typeface="Tahoma"/>
                        </a:rPr>
                        <a:t>Certified</a:t>
                      </a:r>
                      <a:r>
                        <a:rPr dirty="0" sz="700" spc="1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700" spc="-45" b="1">
                          <a:latin typeface="Tahoma"/>
                          <a:cs typeface="Tahoma"/>
                        </a:rPr>
                        <a:t>Diabetes</a:t>
                      </a:r>
                      <a:r>
                        <a:rPr dirty="0" sz="700" spc="1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700" spc="-10" b="1">
                          <a:latin typeface="Tahoma"/>
                          <a:cs typeface="Tahoma"/>
                        </a:rPr>
                        <a:t>Educator</a:t>
                      </a:r>
                      <a:r>
                        <a:rPr dirty="0" sz="700" b="1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1000" spc="-10">
                          <a:latin typeface="Tahoma"/>
                          <a:cs typeface="Tahoma"/>
                        </a:rPr>
                        <a:t>1:30pm</a:t>
                      </a:r>
                      <a:r>
                        <a:rPr dirty="0" sz="10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>
                          <a:latin typeface="Tahoma"/>
                          <a:cs typeface="Tahoma"/>
                        </a:rPr>
                        <a:t>–</a:t>
                      </a:r>
                      <a:r>
                        <a:rPr dirty="0" sz="10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10">
                          <a:latin typeface="Tahoma"/>
                          <a:cs typeface="Tahoma"/>
                        </a:rPr>
                        <a:t>3:00pm</a:t>
                      </a:r>
                      <a:endParaRPr sz="1000">
                        <a:latin typeface="Tahoma"/>
                        <a:cs typeface="Tahoma"/>
                      </a:endParaRPr>
                    </a:p>
                    <a:p>
                      <a:pPr marL="347980">
                        <a:lnSpc>
                          <a:spcPts val="815"/>
                        </a:lnSpc>
                        <a:spcBef>
                          <a:spcPts val="180"/>
                        </a:spcBef>
                      </a:pPr>
                      <a:r>
                        <a:rPr dirty="0" sz="700" spc="-50" b="1">
                          <a:latin typeface="Tahoma"/>
                          <a:cs typeface="Tahoma"/>
                        </a:rPr>
                        <a:t>Volunteer,</a:t>
                      </a:r>
                      <a:r>
                        <a:rPr dirty="0" sz="700" spc="2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700" spc="-45" b="1">
                          <a:latin typeface="Tahoma"/>
                          <a:cs typeface="Tahoma"/>
                        </a:rPr>
                        <a:t>Diabetes</a:t>
                      </a:r>
                      <a:r>
                        <a:rPr dirty="0" sz="700" spc="2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700" spc="-10" b="1">
                          <a:latin typeface="Tahoma"/>
                          <a:cs typeface="Tahoma"/>
                        </a:rPr>
                        <a:t>Canada</a:t>
                      </a:r>
                      <a:endParaRPr sz="700">
                        <a:latin typeface="Tahoma"/>
                        <a:cs typeface="Tahoma"/>
                      </a:endParaRPr>
                    </a:p>
                    <a:p>
                      <a:pPr marL="518795" indent="-170815">
                        <a:lnSpc>
                          <a:spcPts val="815"/>
                        </a:lnSpc>
                        <a:buClr>
                          <a:srgbClr val="389E50"/>
                        </a:buClr>
                        <a:buSzPct val="85714"/>
                        <a:buFont typeface="Arial"/>
                        <a:buChar char="•"/>
                        <a:tabLst>
                          <a:tab pos="518795" algn="l"/>
                        </a:tabLst>
                      </a:pPr>
                      <a:r>
                        <a:rPr dirty="0" sz="700" spc="-50" b="1">
                          <a:latin typeface="Tahoma"/>
                          <a:cs typeface="Tahoma"/>
                        </a:rPr>
                        <a:t>Clinical</a:t>
                      </a:r>
                      <a:r>
                        <a:rPr dirty="0" sz="700" spc="1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700" spc="-50" b="1">
                          <a:latin typeface="Tahoma"/>
                          <a:cs typeface="Tahoma"/>
                        </a:rPr>
                        <a:t>Practice</a:t>
                      </a:r>
                      <a:r>
                        <a:rPr dirty="0" sz="700" spc="1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700" spc="-50" b="1">
                          <a:latin typeface="Tahoma"/>
                          <a:cs typeface="Tahoma"/>
                        </a:rPr>
                        <a:t>Guidelines</a:t>
                      </a:r>
                      <a:r>
                        <a:rPr dirty="0" sz="700" spc="1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700" spc="-55" b="1">
                          <a:latin typeface="Tahoma"/>
                          <a:cs typeface="Tahoma"/>
                        </a:rPr>
                        <a:t>Steering</a:t>
                      </a:r>
                      <a:r>
                        <a:rPr dirty="0" sz="700" spc="1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700" spc="-10" b="1">
                          <a:latin typeface="Tahoma"/>
                          <a:cs typeface="Tahoma"/>
                        </a:rPr>
                        <a:t>Committee</a:t>
                      </a:r>
                      <a:endParaRPr sz="700">
                        <a:latin typeface="Tahoma"/>
                        <a:cs typeface="Tahoma"/>
                      </a:endParaRPr>
                    </a:p>
                    <a:p>
                      <a:pPr marL="518795" indent="-170815">
                        <a:lnSpc>
                          <a:spcPts val="815"/>
                        </a:lnSpc>
                        <a:spcBef>
                          <a:spcPts val="70"/>
                        </a:spcBef>
                        <a:buClr>
                          <a:srgbClr val="389E50"/>
                        </a:buClr>
                        <a:buSzPct val="85714"/>
                        <a:buFont typeface="Arial"/>
                        <a:buChar char="•"/>
                        <a:tabLst>
                          <a:tab pos="518795" algn="l"/>
                        </a:tabLst>
                      </a:pPr>
                      <a:r>
                        <a:rPr dirty="0" sz="700" spc="-45" b="1">
                          <a:latin typeface="Tahoma"/>
                          <a:cs typeface="Tahoma"/>
                        </a:rPr>
                        <a:t>Editor-</a:t>
                      </a:r>
                      <a:r>
                        <a:rPr dirty="0" sz="700" spc="-85" b="1">
                          <a:latin typeface="Tahoma"/>
                          <a:cs typeface="Tahoma"/>
                        </a:rPr>
                        <a:t>In-</a:t>
                      </a:r>
                      <a:r>
                        <a:rPr dirty="0" sz="700" spc="-45" b="1">
                          <a:latin typeface="Tahoma"/>
                          <a:cs typeface="Tahoma"/>
                        </a:rPr>
                        <a:t>Chief,</a:t>
                      </a:r>
                      <a:r>
                        <a:rPr dirty="0" sz="700" spc="4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700" spc="-45" b="1" i="1">
                          <a:latin typeface="Trebuchet MS"/>
                          <a:cs typeface="Trebuchet MS"/>
                        </a:rPr>
                        <a:t>Diabetes</a:t>
                      </a:r>
                      <a:r>
                        <a:rPr dirty="0" sz="700" spc="15" b="1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700" spc="-10" b="1" i="1">
                          <a:latin typeface="Trebuchet MS"/>
                          <a:cs typeface="Trebuchet MS"/>
                        </a:rPr>
                        <a:t>Communicator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  <a:p>
                      <a:pPr marL="347980">
                        <a:lnSpc>
                          <a:spcPts val="815"/>
                        </a:lnSpc>
                      </a:pPr>
                      <a:r>
                        <a:rPr dirty="0" sz="700" spc="-50" b="1">
                          <a:latin typeface="Tahoma"/>
                          <a:cs typeface="Tahoma"/>
                        </a:rPr>
                        <a:t>Volunteer,</a:t>
                      </a:r>
                      <a:r>
                        <a:rPr dirty="0" sz="700" spc="-1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700" spc="-50" b="1">
                          <a:latin typeface="Tahoma"/>
                          <a:cs typeface="Tahoma"/>
                        </a:rPr>
                        <a:t>Wounds</a:t>
                      </a:r>
                      <a:r>
                        <a:rPr dirty="0" sz="700" spc="-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700" spc="-60" b="1">
                          <a:latin typeface="Tahoma"/>
                          <a:cs typeface="Tahoma"/>
                        </a:rPr>
                        <a:t>Canada,</a:t>
                      </a:r>
                      <a:r>
                        <a:rPr dirty="0" sz="700" spc="-1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700" spc="-45" b="1">
                          <a:latin typeface="Tahoma"/>
                          <a:cs typeface="Tahoma"/>
                        </a:rPr>
                        <a:t>Board</a:t>
                      </a:r>
                      <a:r>
                        <a:rPr dirty="0" sz="70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700" spc="-30" b="1">
                          <a:latin typeface="Tahoma"/>
                          <a:cs typeface="Tahoma"/>
                        </a:rPr>
                        <a:t>of</a:t>
                      </a:r>
                      <a:r>
                        <a:rPr dirty="0" sz="700" spc="-10" b="1">
                          <a:latin typeface="Tahoma"/>
                          <a:cs typeface="Tahoma"/>
                        </a:rPr>
                        <a:t> Directors</a:t>
                      </a:r>
                      <a:endParaRPr sz="700">
                        <a:latin typeface="Tahoma"/>
                        <a:cs typeface="Tahoma"/>
                      </a:endParaRPr>
                    </a:p>
                  </a:txBody>
                  <a:tcPr marL="0" marR="0" marB="0" marT="774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7" name="object 7"/>
          <p:cNvGrpSpPr/>
          <p:nvPr/>
        </p:nvGrpSpPr>
        <p:grpSpPr>
          <a:xfrm>
            <a:off x="843967" y="5611341"/>
            <a:ext cx="5810250" cy="599440"/>
            <a:chOff x="843967" y="5611341"/>
            <a:chExt cx="5810250" cy="599440"/>
          </a:xfrm>
        </p:grpSpPr>
        <p:sp>
          <p:nvSpPr>
            <p:cNvPr id="8" name="object 8"/>
            <p:cNvSpPr/>
            <p:nvPr/>
          </p:nvSpPr>
          <p:spPr>
            <a:xfrm>
              <a:off x="846349" y="56137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5">
                  <a:moveTo>
                    <a:pt x="5508079" y="0"/>
                  </a:moveTo>
                  <a:lnTo>
                    <a:pt x="0" y="0"/>
                  </a:lnTo>
                  <a:lnTo>
                    <a:pt x="0" y="594648"/>
                  </a:lnTo>
                  <a:lnTo>
                    <a:pt x="5508079" y="594648"/>
                  </a:lnTo>
                  <a:lnTo>
                    <a:pt x="5805402" y="297324"/>
                  </a:lnTo>
                  <a:lnTo>
                    <a:pt x="5508079" y="0"/>
                  </a:lnTo>
                  <a:close/>
                </a:path>
              </a:pathLst>
            </a:custGeom>
            <a:solidFill>
              <a:srgbClr val="00499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846349" y="56137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5">
                  <a:moveTo>
                    <a:pt x="0" y="0"/>
                  </a:moveTo>
                  <a:lnTo>
                    <a:pt x="5508079" y="0"/>
                  </a:lnTo>
                  <a:lnTo>
                    <a:pt x="5805403" y="297324"/>
                  </a:lnTo>
                  <a:lnTo>
                    <a:pt x="5508079" y="594649"/>
                  </a:lnTo>
                  <a:lnTo>
                    <a:pt x="0" y="594649"/>
                  </a:lnTo>
                  <a:lnTo>
                    <a:pt x="0" y="0"/>
                  </a:lnTo>
                  <a:close/>
                </a:path>
              </a:pathLst>
            </a:custGeom>
            <a:ln w="4762">
              <a:solidFill>
                <a:srgbClr val="0049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7309" y="6291579"/>
            <a:ext cx="460248" cy="460248"/>
          </a:xfrm>
          <a:prstGeom prst="rect">
            <a:avLst/>
          </a:prstGeom>
        </p:spPr>
      </p:pic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846349" y="5400273"/>
          <a:ext cx="6172200" cy="3392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8820"/>
                <a:gridCol w="283845"/>
              </a:tblGrid>
              <a:tr h="105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389E5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marL="1778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800" spc="-50" b="1">
                          <a:solidFill>
                            <a:srgbClr val="389E50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  <a:tr h="32873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59385">
                        <a:lnSpc>
                          <a:spcPct val="100000"/>
                        </a:lnSpc>
                      </a:pPr>
                      <a:r>
                        <a:rPr dirty="0" sz="1600" spc="-8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PRESENTER</a:t>
                      </a:r>
                      <a:r>
                        <a:rPr dirty="0" sz="1600" spc="-6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DISCLOSURE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just" marL="5676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100">
                          <a:solidFill>
                            <a:srgbClr val="389E50"/>
                          </a:solidFill>
                          <a:latin typeface="Wingdings"/>
                          <a:cs typeface="Wingdings"/>
                        </a:rPr>
                        <a:t></a:t>
                      </a:r>
                      <a:r>
                        <a:rPr dirty="0" sz="1100" spc="175">
                          <a:solidFill>
                            <a:srgbClr val="389E5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25">
                          <a:latin typeface="Tahoma"/>
                          <a:cs typeface="Tahoma"/>
                        </a:rPr>
                        <a:t>I</a:t>
                      </a:r>
                      <a:r>
                        <a:rPr dirty="0" sz="12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10">
                          <a:latin typeface="Tahoma"/>
                          <a:cs typeface="Tahoma"/>
                        </a:rPr>
                        <a:t>have</a:t>
                      </a:r>
                      <a:r>
                        <a:rPr dirty="0" sz="12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the</a:t>
                      </a:r>
                      <a:r>
                        <a:rPr dirty="0" sz="12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following</a:t>
                      </a:r>
                      <a:r>
                        <a:rPr dirty="0" sz="12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10">
                          <a:latin typeface="Tahoma"/>
                          <a:cs typeface="Tahoma"/>
                        </a:rPr>
                        <a:t>relationships</a:t>
                      </a:r>
                      <a:r>
                        <a:rPr dirty="0" sz="12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with</a:t>
                      </a:r>
                      <a:r>
                        <a:rPr dirty="0" sz="12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10">
                          <a:latin typeface="Tahoma"/>
                          <a:cs typeface="Tahoma"/>
                        </a:rPr>
                        <a:t>commercial</a:t>
                      </a:r>
                      <a:r>
                        <a:rPr dirty="0" sz="12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10">
                          <a:latin typeface="Tahoma"/>
                          <a:cs typeface="Tahoma"/>
                        </a:rPr>
                        <a:t>interests:</a:t>
                      </a:r>
                      <a:endParaRPr sz="1200">
                        <a:latin typeface="Tahoma"/>
                        <a:cs typeface="Tahoma"/>
                      </a:endParaRPr>
                    </a:p>
                    <a:p>
                      <a:pPr algn="just" marL="939165" marR="374650" indent="-156845">
                        <a:lnSpc>
                          <a:spcPct val="90500"/>
                        </a:lnSpc>
                        <a:spcBef>
                          <a:spcPts val="400"/>
                        </a:spcBef>
                        <a:buClr>
                          <a:srgbClr val="389E50"/>
                        </a:buClr>
                        <a:buSzPct val="91666"/>
                        <a:buFont typeface="Wingdings"/>
                        <a:buChar char=""/>
                        <a:tabLst>
                          <a:tab pos="939165" algn="l"/>
                        </a:tabLst>
                      </a:pPr>
                      <a:r>
                        <a:rPr dirty="0" sz="1200">
                          <a:latin typeface="Tahoma"/>
                          <a:cs typeface="Tahoma"/>
                        </a:rPr>
                        <a:t>Honorarium</a:t>
                      </a:r>
                      <a:r>
                        <a:rPr dirty="0" sz="12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for</a:t>
                      </a:r>
                      <a:r>
                        <a:rPr dirty="0" sz="12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educational</a:t>
                      </a:r>
                      <a:r>
                        <a:rPr dirty="0" sz="12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10">
                          <a:latin typeface="Tahoma"/>
                          <a:cs typeface="Tahoma"/>
                        </a:rPr>
                        <a:t>program</a:t>
                      </a:r>
                      <a:r>
                        <a:rPr dirty="0" sz="12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development</a:t>
                      </a:r>
                      <a:r>
                        <a:rPr dirty="0" sz="12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and/or</a:t>
                      </a:r>
                      <a:r>
                        <a:rPr dirty="0" sz="12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10">
                          <a:latin typeface="Tahoma"/>
                          <a:cs typeface="Tahoma"/>
                        </a:rPr>
                        <a:t>delivery: </a:t>
                      </a:r>
                      <a:r>
                        <a:rPr dirty="0" sz="1000">
                          <a:latin typeface="Tahoma"/>
                          <a:cs typeface="Tahoma"/>
                        </a:rPr>
                        <a:t>Abbott,</a:t>
                      </a:r>
                      <a:r>
                        <a:rPr dirty="0" sz="10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>
                          <a:latin typeface="Tahoma"/>
                          <a:cs typeface="Tahoma"/>
                        </a:rPr>
                        <a:t>Beiersdorf,</a:t>
                      </a:r>
                      <a:r>
                        <a:rPr dirty="0" sz="10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>
                          <a:latin typeface="Tahoma"/>
                          <a:cs typeface="Tahoma"/>
                        </a:rPr>
                        <a:t>Boehringer</a:t>
                      </a:r>
                      <a:r>
                        <a:rPr dirty="0" sz="10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30">
                          <a:latin typeface="Tahoma"/>
                          <a:cs typeface="Tahoma"/>
                        </a:rPr>
                        <a:t>Ingelheim, </a:t>
                      </a:r>
                      <a:r>
                        <a:rPr dirty="0" sz="1000">
                          <a:latin typeface="Tahoma"/>
                          <a:cs typeface="Tahoma"/>
                        </a:rPr>
                        <a:t>Dexcom,</a:t>
                      </a:r>
                      <a:r>
                        <a:rPr dirty="0" sz="10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>
                          <a:latin typeface="Tahoma"/>
                          <a:cs typeface="Tahoma"/>
                        </a:rPr>
                        <a:t>Glaxo,</a:t>
                      </a:r>
                      <a:r>
                        <a:rPr dirty="0" sz="10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10">
                          <a:latin typeface="Tahoma"/>
                          <a:cs typeface="Tahoma"/>
                        </a:rPr>
                        <a:t>Kenvue,</a:t>
                      </a:r>
                      <a:r>
                        <a:rPr dirty="0" sz="10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10">
                          <a:latin typeface="Tahoma"/>
                          <a:cs typeface="Tahoma"/>
                        </a:rPr>
                        <a:t>Lilly,</a:t>
                      </a:r>
                      <a:r>
                        <a:rPr dirty="0" sz="10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10">
                          <a:latin typeface="Tahoma"/>
                          <a:cs typeface="Tahoma"/>
                        </a:rPr>
                        <a:t>Sandoz, Sanofi</a:t>
                      </a:r>
                      <a:endParaRPr sz="1000">
                        <a:latin typeface="Tahoma"/>
                        <a:cs typeface="Tahoma"/>
                      </a:endParaRPr>
                    </a:p>
                    <a:p>
                      <a:pPr marL="939165" indent="-156210">
                        <a:lnSpc>
                          <a:spcPts val="1420"/>
                        </a:lnSpc>
                        <a:spcBef>
                          <a:spcPts val="880"/>
                        </a:spcBef>
                        <a:buClr>
                          <a:srgbClr val="389E50"/>
                        </a:buClr>
                        <a:buSzPct val="91666"/>
                        <a:buFont typeface="Wingdings"/>
                        <a:buChar char=""/>
                        <a:tabLst>
                          <a:tab pos="939165" algn="l"/>
                        </a:tabLst>
                      </a:pPr>
                      <a:r>
                        <a:rPr dirty="0" sz="1200">
                          <a:latin typeface="Tahoma"/>
                          <a:cs typeface="Tahoma"/>
                        </a:rPr>
                        <a:t>Advisory</a:t>
                      </a:r>
                      <a:r>
                        <a:rPr dirty="0" sz="1200" spc="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10">
                          <a:latin typeface="Tahoma"/>
                          <a:cs typeface="Tahoma"/>
                        </a:rPr>
                        <a:t>Boards;</a:t>
                      </a:r>
                      <a:endParaRPr sz="1200">
                        <a:latin typeface="Tahoma"/>
                        <a:cs typeface="Tahoma"/>
                      </a:endParaRPr>
                    </a:p>
                    <a:p>
                      <a:pPr marL="958215">
                        <a:lnSpc>
                          <a:spcPts val="1180"/>
                        </a:lnSpc>
                      </a:pPr>
                      <a:r>
                        <a:rPr dirty="0" sz="1000">
                          <a:latin typeface="Tahoma"/>
                          <a:cs typeface="Tahoma"/>
                        </a:rPr>
                        <a:t>Abbott, </a:t>
                      </a:r>
                      <a:r>
                        <a:rPr dirty="0" sz="1000" spc="-10">
                          <a:latin typeface="Tahoma"/>
                          <a:cs typeface="Tahoma"/>
                        </a:rPr>
                        <a:t>Lilly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389E5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77" y="213359"/>
            <a:ext cx="18738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>
                <a:latin typeface="Tahoma"/>
                <a:cs typeface="Tahoma"/>
              </a:rPr>
              <a:t>Insulin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Type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2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Diabetes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9947" y="213359"/>
            <a:ext cx="14909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Tahoma"/>
                <a:cs typeface="Tahoma"/>
              </a:rPr>
              <a:t>September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12,</a:t>
            </a:r>
            <a:r>
              <a:rPr dirty="0" sz="1300" spc="-4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2026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43967" y="1394941"/>
            <a:ext cx="5810250" cy="599440"/>
            <a:chOff x="843967" y="1394941"/>
            <a:chExt cx="5810250" cy="599440"/>
          </a:xfrm>
        </p:grpSpPr>
        <p:sp>
          <p:nvSpPr>
            <p:cNvPr id="5" name="object 5"/>
            <p:cNvSpPr/>
            <p:nvPr/>
          </p:nvSpPr>
          <p:spPr>
            <a:xfrm>
              <a:off x="846349" y="13973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4">
                  <a:moveTo>
                    <a:pt x="5508079" y="0"/>
                  </a:moveTo>
                  <a:lnTo>
                    <a:pt x="0" y="0"/>
                  </a:lnTo>
                  <a:lnTo>
                    <a:pt x="0" y="594648"/>
                  </a:lnTo>
                  <a:lnTo>
                    <a:pt x="5508079" y="594648"/>
                  </a:lnTo>
                  <a:lnTo>
                    <a:pt x="5805402" y="297324"/>
                  </a:lnTo>
                  <a:lnTo>
                    <a:pt x="5508079" y="0"/>
                  </a:lnTo>
                  <a:close/>
                </a:path>
              </a:pathLst>
            </a:custGeom>
            <a:solidFill>
              <a:srgbClr val="00499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46349" y="13973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4">
                  <a:moveTo>
                    <a:pt x="0" y="0"/>
                  </a:moveTo>
                  <a:lnTo>
                    <a:pt x="5508079" y="0"/>
                  </a:lnTo>
                  <a:lnTo>
                    <a:pt x="5805403" y="297324"/>
                  </a:lnTo>
                  <a:lnTo>
                    <a:pt x="5508079" y="594649"/>
                  </a:lnTo>
                  <a:lnTo>
                    <a:pt x="0" y="594649"/>
                  </a:lnTo>
                  <a:lnTo>
                    <a:pt x="0" y="0"/>
                  </a:lnTo>
                  <a:close/>
                </a:path>
              </a:pathLst>
            </a:custGeom>
            <a:ln w="4762">
              <a:solidFill>
                <a:srgbClr val="0049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8305" y="2083071"/>
            <a:ext cx="457238" cy="457239"/>
          </a:xfrm>
          <a:prstGeom prst="rect">
            <a:avLst/>
          </a:prstGeom>
        </p:spPr>
      </p:pic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46349" y="1183873"/>
          <a:ext cx="6172200" cy="3392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8820"/>
                <a:gridCol w="283845"/>
              </a:tblGrid>
              <a:tr h="105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389E5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marL="1778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800" spc="-50" b="1">
                          <a:solidFill>
                            <a:srgbClr val="389E50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  <a:tr h="32873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59385">
                        <a:lnSpc>
                          <a:spcPct val="100000"/>
                        </a:lnSpc>
                      </a:pPr>
                      <a:r>
                        <a:rPr dirty="0" sz="1600" spc="-4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COMMERCIAL</a:t>
                      </a:r>
                      <a:r>
                        <a:rPr dirty="0" sz="1600" spc="-5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6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SUPPORT</a:t>
                      </a:r>
                      <a:r>
                        <a:rPr dirty="0" sz="1600" spc="-3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DISCLOSURE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743585" marR="50800" indent="-185420">
                        <a:lnSpc>
                          <a:spcPts val="1390"/>
                        </a:lnSpc>
                        <a:buClr>
                          <a:srgbClr val="389E50"/>
                        </a:buClr>
                        <a:buSzPct val="91666"/>
                        <a:buFont typeface="Wingdings"/>
                        <a:buChar char=""/>
                        <a:tabLst>
                          <a:tab pos="743585" algn="l"/>
                        </a:tabLst>
                      </a:pPr>
                      <a:r>
                        <a:rPr dirty="0" sz="1200" spc="-125">
                          <a:latin typeface="Tahoma"/>
                          <a:cs typeface="Tahoma"/>
                        </a:rPr>
                        <a:t>I</a:t>
                      </a:r>
                      <a:r>
                        <a:rPr dirty="0" sz="12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10">
                          <a:latin typeface="Tahoma"/>
                          <a:cs typeface="Tahoma"/>
                        </a:rPr>
                        <a:t>have</a:t>
                      </a:r>
                      <a:r>
                        <a:rPr dirty="0" sz="12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received</a:t>
                      </a:r>
                      <a:r>
                        <a:rPr dirty="0" sz="12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40">
                          <a:latin typeface="Tahoma"/>
                          <a:cs typeface="Tahoma"/>
                        </a:rPr>
                        <a:t>a</a:t>
                      </a:r>
                      <a:r>
                        <a:rPr dirty="0" sz="12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10">
                          <a:latin typeface="Tahoma"/>
                          <a:cs typeface="Tahoma"/>
                        </a:rPr>
                        <a:t>speaker’s</a:t>
                      </a:r>
                      <a:r>
                        <a:rPr dirty="0" sz="12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fee</a:t>
                      </a:r>
                      <a:r>
                        <a:rPr dirty="0" sz="12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from</a:t>
                      </a:r>
                      <a:r>
                        <a:rPr dirty="0" sz="12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the</a:t>
                      </a:r>
                      <a:r>
                        <a:rPr dirty="0" sz="1200" spc="-7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100" i="1">
                          <a:latin typeface="Lucida Sans"/>
                          <a:cs typeface="Lucida Sans"/>
                        </a:rPr>
                        <a:t>Alberta</a:t>
                      </a:r>
                      <a:r>
                        <a:rPr dirty="0" sz="1200" spc="-80" i="1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1200" spc="-114" i="1">
                          <a:latin typeface="Lucida Sans"/>
                          <a:cs typeface="Lucida Sans"/>
                        </a:rPr>
                        <a:t>Pharmacists’</a:t>
                      </a:r>
                      <a:r>
                        <a:rPr dirty="0" sz="1200" spc="-75" i="1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1200" spc="-90" i="1">
                          <a:latin typeface="Lucida Sans"/>
                          <a:cs typeface="Lucida Sans"/>
                        </a:rPr>
                        <a:t>Association</a:t>
                      </a:r>
                      <a:r>
                        <a:rPr dirty="0" sz="1200" spc="-55" i="1">
                          <a:latin typeface="Lucida Sans"/>
                          <a:cs typeface="Lucida Sans"/>
                        </a:rPr>
                        <a:t> </a:t>
                      </a:r>
                      <a:r>
                        <a:rPr dirty="0" sz="1200" spc="-25">
                          <a:latin typeface="Tahoma"/>
                          <a:cs typeface="Tahoma"/>
                        </a:rPr>
                        <a:t>for 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this</a:t>
                      </a:r>
                      <a:r>
                        <a:rPr dirty="0" sz="12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20">
                          <a:latin typeface="Tahoma"/>
                          <a:cs typeface="Tahoma"/>
                        </a:rPr>
                        <a:t>learning</a:t>
                      </a:r>
                      <a:r>
                        <a:rPr dirty="0" sz="12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10">
                          <a:latin typeface="Tahoma"/>
                          <a:cs typeface="Tahoma"/>
                        </a:rPr>
                        <a:t>activity</a:t>
                      </a:r>
                      <a:endParaRPr sz="1200">
                        <a:latin typeface="Tahoma"/>
                        <a:cs typeface="Tahoma"/>
                      </a:endParaRPr>
                    </a:p>
                    <a:p>
                      <a:pPr marL="743585" marR="572135" indent="-185420">
                        <a:lnSpc>
                          <a:spcPts val="1390"/>
                        </a:lnSpc>
                        <a:spcBef>
                          <a:spcPts val="725"/>
                        </a:spcBef>
                        <a:buSzPct val="91666"/>
                        <a:buFont typeface="Wingdings"/>
                        <a:buChar char=""/>
                        <a:tabLst>
                          <a:tab pos="743585" algn="l"/>
                          <a:tab pos="781685" algn="l"/>
                        </a:tabLst>
                      </a:pPr>
                      <a:r>
                        <a:rPr dirty="0" sz="1200">
                          <a:solidFill>
                            <a:srgbClr val="389E50"/>
                          </a:solidFill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1200" spc="-10">
                          <a:latin typeface="Tahoma"/>
                          <a:cs typeface="Tahoma"/>
                        </a:rPr>
                        <a:t>This</a:t>
                      </a:r>
                      <a:r>
                        <a:rPr dirty="0" sz="1200" spc="-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20">
                          <a:latin typeface="Tahoma"/>
                          <a:cs typeface="Tahoma"/>
                        </a:rPr>
                        <a:t>program</a:t>
                      </a:r>
                      <a:r>
                        <a:rPr dirty="0" sz="12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20">
                          <a:latin typeface="Tahoma"/>
                          <a:cs typeface="Tahoma"/>
                        </a:rPr>
                        <a:t>has</a:t>
                      </a:r>
                      <a:r>
                        <a:rPr dirty="0" sz="12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received</a:t>
                      </a:r>
                      <a:r>
                        <a:rPr dirty="0" sz="12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no</a:t>
                      </a:r>
                      <a:r>
                        <a:rPr dirty="0" sz="12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10">
                          <a:latin typeface="Tahoma"/>
                          <a:cs typeface="Tahoma"/>
                        </a:rPr>
                        <a:t>financial</a:t>
                      </a:r>
                      <a:r>
                        <a:rPr dirty="0" sz="1200" spc="-5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or</a:t>
                      </a:r>
                      <a:r>
                        <a:rPr dirty="0" sz="12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10">
                          <a:latin typeface="Tahoma"/>
                          <a:cs typeface="Tahoma"/>
                        </a:rPr>
                        <a:t>in-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kind</a:t>
                      </a:r>
                      <a:r>
                        <a:rPr dirty="0" sz="12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support</a:t>
                      </a:r>
                      <a:r>
                        <a:rPr dirty="0" sz="12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from</a:t>
                      </a:r>
                      <a:r>
                        <a:rPr dirty="0" sz="12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25">
                          <a:latin typeface="Tahoma"/>
                          <a:cs typeface="Tahoma"/>
                        </a:rPr>
                        <a:t>any </a:t>
                      </a:r>
                      <a:r>
                        <a:rPr dirty="0" sz="1200" spc="-10">
                          <a:latin typeface="Tahoma"/>
                          <a:cs typeface="Tahoma"/>
                        </a:rPr>
                        <a:t>commercial</a:t>
                      </a:r>
                      <a:r>
                        <a:rPr dirty="0" sz="12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or</a:t>
                      </a:r>
                      <a:r>
                        <a:rPr dirty="0" sz="12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>
                          <a:latin typeface="Tahoma"/>
                          <a:cs typeface="Tahoma"/>
                        </a:rPr>
                        <a:t>other</a:t>
                      </a:r>
                      <a:r>
                        <a:rPr dirty="0" sz="12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10">
                          <a:latin typeface="Tahoma"/>
                          <a:cs typeface="Tahoma"/>
                        </a:rPr>
                        <a:t>organization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389E5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9" name="object 9"/>
          <p:cNvGrpSpPr/>
          <p:nvPr/>
        </p:nvGrpSpPr>
        <p:grpSpPr>
          <a:xfrm>
            <a:off x="843967" y="5611341"/>
            <a:ext cx="5810250" cy="599440"/>
            <a:chOff x="843967" y="5611341"/>
            <a:chExt cx="5810250" cy="599440"/>
          </a:xfrm>
        </p:grpSpPr>
        <p:sp>
          <p:nvSpPr>
            <p:cNvPr id="10" name="object 10"/>
            <p:cNvSpPr/>
            <p:nvPr/>
          </p:nvSpPr>
          <p:spPr>
            <a:xfrm>
              <a:off x="846349" y="56137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5">
                  <a:moveTo>
                    <a:pt x="5508079" y="0"/>
                  </a:moveTo>
                  <a:lnTo>
                    <a:pt x="0" y="0"/>
                  </a:lnTo>
                  <a:lnTo>
                    <a:pt x="0" y="594648"/>
                  </a:lnTo>
                  <a:lnTo>
                    <a:pt x="5508079" y="594648"/>
                  </a:lnTo>
                  <a:lnTo>
                    <a:pt x="5805402" y="297324"/>
                  </a:lnTo>
                  <a:lnTo>
                    <a:pt x="5508079" y="0"/>
                  </a:lnTo>
                  <a:close/>
                </a:path>
              </a:pathLst>
            </a:custGeom>
            <a:solidFill>
              <a:srgbClr val="00499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846349" y="56137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5">
                  <a:moveTo>
                    <a:pt x="0" y="0"/>
                  </a:moveTo>
                  <a:lnTo>
                    <a:pt x="5508079" y="0"/>
                  </a:lnTo>
                  <a:lnTo>
                    <a:pt x="5805403" y="297324"/>
                  </a:lnTo>
                  <a:lnTo>
                    <a:pt x="5508079" y="594649"/>
                  </a:lnTo>
                  <a:lnTo>
                    <a:pt x="0" y="594649"/>
                  </a:lnTo>
                  <a:lnTo>
                    <a:pt x="0" y="0"/>
                  </a:lnTo>
                  <a:close/>
                </a:path>
              </a:pathLst>
            </a:custGeom>
            <a:ln w="4762">
              <a:solidFill>
                <a:srgbClr val="0049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7309" y="6291579"/>
            <a:ext cx="460248" cy="460248"/>
          </a:xfrm>
          <a:prstGeom prst="rect">
            <a:avLst/>
          </a:prstGeom>
        </p:spPr>
      </p:pic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846349" y="5400273"/>
          <a:ext cx="6172200" cy="3392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8820"/>
                <a:gridCol w="283845"/>
              </a:tblGrid>
              <a:tr h="105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389E5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marL="1778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800" spc="-50" b="1">
                          <a:solidFill>
                            <a:srgbClr val="389E50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  <a:tr h="32873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59385">
                        <a:lnSpc>
                          <a:spcPct val="100000"/>
                        </a:lnSpc>
                      </a:pPr>
                      <a:r>
                        <a:rPr dirty="0" sz="1600" spc="-13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BIAS</a:t>
                      </a:r>
                      <a:r>
                        <a:rPr dirty="0" sz="1600" spc="-5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MITIGATION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558165">
                        <a:lnSpc>
                          <a:spcPct val="100000"/>
                        </a:lnSpc>
                      </a:pPr>
                      <a:r>
                        <a:rPr dirty="0" sz="1600" spc="-305" b="1">
                          <a:latin typeface="Tahoma"/>
                          <a:cs typeface="Tahoma"/>
                        </a:rPr>
                        <a:t>I</a:t>
                      </a:r>
                      <a:r>
                        <a:rPr dirty="0" sz="1600" spc="-6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30" b="1">
                          <a:latin typeface="Tahoma"/>
                          <a:cs typeface="Tahoma"/>
                        </a:rPr>
                        <a:t>have</a:t>
                      </a:r>
                      <a:r>
                        <a:rPr dirty="0" sz="1600" spc="-6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14" b="1">
                          <a:latin typeface="Tahoma"/>
                          <a:cs typeface="Tahoma"/>
                        </a:rPr>
                        <a:t>done</a:t>
                      </a:r>
                      <a:r>
                        <a:rPr dirty="0" sz="1600" spc="-6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10" b="1">
                          <a:latin typeface="Tahoma"/>
                          <a:cs typeface="Tahoma"/>
                        </a:rPr>
                        <a:t>the</a:t>
                      </a:r>
                      <a:r>
                        <a:rPr dirty="0" sz="1600" spc="-6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05" b="1">
                          <a:latin typeface="Tahoma"/>
                          <a:cs typeface="Tahoma"/>
                        </a:rPr>
                        <a:t>following</a:t>
                      </a:r>
                      <a:r>
                        <a:rPr dirty="0" sz="1600" spc="-6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80" b="1">
                          <a:latin typeface="Tahoma"/>
                          <a:cs typeface="Tahoma"/>
                        </a:rPr>
                        <a:t>to</a:t>
                      </a:r>
                      <a:r>
                        <a:rPr dirty="0" sz="1600" spc="-6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25" b="1">
                          <a:latin typeface="Tahoma"/>
                          <a:cs typeface="Tahoma"/>
                        </a:rPr>
                        <a:t>mitigate</a:t>
                      </a:r>
                      <a:r>
                        <a:rPr dirty="0" sz="1600" spc="-6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05" b="1">
                          <a:latin typeface="Tahoma"/>
                          <a:cs typeface="Tahoma"/>
                        </a:rPr>
                        <a:t>potential</a:t>
                      </a:r>
                      <a:r>
                        <a:rPr dirty="0" sz="1600" spc="-5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0" b="1">
                          <a:latin typeface="Tahoma"/>
                          <a:cs typeface="Tahoma"/>
                        </a:rPr>
                        <a:t>bias: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786765" marR="200025" indent="-228600">
                        <a:lnSpc>
                          <a:spcPct val="101899"/>
                        </a:lnSpc>
                        <a:spcBef>
                          <a:spcPts val="1835"/>
                        </a:spcBef>
                        <a:buClr>
                          <a:srgbClr val="389E50"/>
                        </a:buClr>
                        <a:buSzPct val="93750"/>
                        <a:buFont typeface="Wingdings"/>
                        <a:buChar char=""/>
                        <a:tabLst>
                          <a:tab pos="786765" algn="l"/>
                        </a:tabLst>
                      </a:pPr>
                      <a:r>
                        <a:rPr dirty="0" sz="1600" spc="-10">
                          <a:latin typeface="Tahoma"/>
                          <a:cs typeface="Tahoma"/>
                        </a:rPr>
                        <a:t>Program</a:t>
                      </a:r>
                      <a:r>
                        <a:rPr dirty="0" sz="1600" spc="-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>
                          <a:latin typeface="Tahoma"/>
                          <a:cs typeface="Tahoma"/>
                        </a:rPr>
                        <a:t>content</a:t>
                      </a:r>
                      <a:r>
                        <a:rPr dirty="0" sz="1600" spc="-6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>
                          <a:latin typeface="Tahoma"/>
                          <a:cs typeface="Tahoma"/>
                        </a:rPr>
                        <a:t>was</a:t>
                      </a:r>
                      <a:r>
                        <a:rPr dirty="0" sz="1600" spc="-6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>
                          <a:latin typeface="Tahoma"/>
                          <a:cs typeface="Tahoma"/>
                        </a:rPr>
                        <a:t>developed</a:t>
                      </a:r>
                      <a:r>
                        <a:rPr dirty="0" sz="1600" spc="-7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>
                          <a:latin typeface="Tahoma"/>
                          <a:cs typeface="Tahoma"/>
                        </a:rPr>
                        <a:t>from</a:t>
                      </a:r>
                      <a:r>
                        <a:rPr dirty="0" sz="1600" spc="-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>
                          <a:latin typeface="Tahoma"/>
                          <a:cs typeface="Tahoma"/>
                        </a:rPr>
                        <a:t>nationally</a:t>
                      </a:r>
                      <a:r>
                        <a:rPr dirty="0" sz="1600" spc="-6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25">
                          <a:latin typeface="Tahoma"/>
                          <a:cs typeface="Tahoma"/>
                        </a:rPr>
                        <a:t>and </a:t>
                      </a:r>
                      <a:r>
                        <a:rPr dirty="0" sz="1600">
                          <a:latin typeface="Tahoma"/>
                          <a:cs typeface="Tahoma"/>
                        </a:rPr>
                        <a:t>internationally</a:t>
                      </a:r>
                      <a:r>
                        <a:rPr dirty="0" sz="16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>
                          <a:latin typeface="Tahoma"/>
                          <a:cs typeface="Tahoma"/>
                        </a:rPr>
                        <a:t>recognized</a:t>
                      </a:r>
                      <a:r>
                        <a:rPr dirty="0" sz="16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>
                          <a:latin typeface="Tahoma"/>
                          <a:cs typeface="Tahoma"/>
                        </a:rPr>
                        <a:t>Clinical</a:t>
                      </a:r>
                      <a:r>
                        <a:rPr dirty="0" sz="16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>
                          <a:latin typeface="Tahoma"/>
                          <a:cs typeface="Tahoma"/>
                        </a:rPr>
                        <a:t>Practice</a:t>
                      </a:r>
                      <a:r>
                        <a:rPr dirty="0" sz="16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0">
                          <a:latin typeface="Tahoma"/>
                          <a:cs typeface="Tahoma"/>
                        </a:rPr>
                        <a:t>Guidelines, specifically: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lvl="1" marL="1101090" indent="-227965">
                        <a:lnSpc>
                          <a:spcPts val="1175"/>
                        </a:lnSpc>
                        <a:buClr>
                          <a:srgbClr val="389E50"/>
                        </a:buClr>
                        <a:buSzPct val="90000"/>
                        <a:buFont typeface="Wingdings"/>
                        <a:buChar char=""/>
                        <a:tabLst>
                          <a:tab pos="1101090" algn="l"/>
                        </a:tabLst>
                      </a:pPr>
                      <a:r>
                        <a:rPr dirty="0" sz="1000">
                          <a:latin typeface="Tahoma"/>
                          <a:cs typeface="Tahoma"/>
                        </a:rPr>
                        <a:t>Diabetes</a:t>
                      </a:r>
                      <a:r>
                        <a:rPr dirty="0" sz="10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10">
                          <a:latin typeface="Tahoma"/>
                          <a:cs typeface="Tahoma"/>
                        </a:rPr>
                        <a:t>Canada</a:t>
                      </a:r>
                      <a:r>
                        <a:rPr dirty="0" sz="1000" spc="-1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>
                          <a:latin typeface="Tahoma"/>
                          <a:cs typeface="Tahoma"/>
                        </a:rPr>
                        <a:t>Clinical</a:t>
                      </a:r>
                      <a:r>
                        <a:rPr dirty="0" sz="1000" spc="-1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>
                          <a:latin typeface="Tahoma"/>
                          <a:cs typeface="Tahoma"/>
                        </a:rPr>
                        <a:t>Practice</a:t>
                      </a:r>
                      <a:r>
                        <a:rPr dirty="0" sz="10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10">
                          <a:latin typeface="Tahoma"/>
                          <a:cs typeface="Tahoma"/>
                        </a:rPr>
                        <a:t>Guidelines:</a:t>
                      </a:r>
                      <a:r>
                        <a:rPr dirty="0" sz="10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10">
                          <a:latin typeface="Tahoma"/>
                          <a:cs typeface="Tahoma"/>
                        </a:rPr>
                        <a:t>available</a:t>
                      </a:r>
                      <a:r>
                        <a:rPr dirty="0" sz="10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>
                          <a:latin typeface="Tahoma"/>
                          <a:cs typeface="Tahoma"/>
                        </a:rPr>
                        <a:t>at</a:t>
                      </a:r>
                      <a:r>
                        <a:rPr dirty="0" sz="10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10">
                          <a:latin typeface="Tahoma"/>
                          <a:cs typeface="Tahoma"/>
                        </a:rPr>
                        <a:t>guidelines.diabetes.ca</a:t>
                      </a:r>
                      <a:endParaRPr sz="1000">
                        <a:latin typeface="Tahoma"/>
                        <a:cs typeface="Tahoma"/>
                      </a:endParaRPr>
                    </a:p>
                    <a:p>
                      <a:pPr lvl="1" marL="1101090" indent="-227965">
                        <a:lnSpc>
                          <a:spcPct val="100000"/>
                        </a:lnSpc>
                        <a:buClr>
                          <a:srgbClr val="389E50"/>
                        </a:buClr>
                        <a:buSzPct val="90000"/>
                        <a:buFont typeface="Wingdings"/>
                        <a:buChar char=""/>
                        <a:tabLst>
                          <a:tab pos="1101090" algn="l"/>
                        </a:tabLst>
                      </a:pPr>
                      <a:r>
                        <a:rPr dirty="0" sz="1000">
                          <a:latin typeface="Tahoma"/>
                          <a:cs typeface="Tahoma"/>
                        </a:rPr>
                        <a:t>Diabetes</a:t>
                      </a:r>
                      <a:r>
                        <a:rPr dirty="0" sz="10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10">
                          <a:latin typeface="Tahoma"/>
                          <a:cs typeface="Tahoma"/>
                        </a:rPr>
                        <a:t>Canada</a:t>
                      </a:r>
                      <a:r>
                        <a:rPr dirty="0" sz="10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>
                          <a:latin typeface="Tahoma"/>
                          <a:cs typeface="Tahoma"/>
                        </a:rPr>
                        <a:t>Tools</a:t>
                      </a:r>
                      <a:r>
                        <a:rPr dirty="0" sz="10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10">
                          <a:latin typeface="Tahoma"/>
                          <a:cs typeface="Tahoma"/>
                        </a:rPr>
                        <a:t>and</a:t>
                      </a:r>
                      <a:r>
                        <a:rPr dirty="0" sz="1000" spc="-1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10">
                          <a:latin typeface="Tahoma"/>
                          <a:cs typeface="Tahoma"/>
                        </a:rPr>
                        <a:t>Resources</a:t>
                      </a:r>
                      <a:r>
                        <a:rPr dirty="0" sz="10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10">
                          <a:latin typeface="Tahoma"/>
                          <a:cs typeface="Tahoma"/>
                        </a:rPr>
                        <a:t>available</a:t>
                      </a:r>
                      <a:r>
                        <a:rPr dirty="0" sz="1000" spc="-25">
                          <a:latin typeface="Tahoma"/>
                          <a:cs typeface="Tahoma"/>
                        </a:rPr>
                        <a:t> at:</a:t>
                      </a:r>
                      <a:endParaRPr sz="1000">
                        <a:latin typeface="Tahoma"/>
                        <a:cs typeface="Tahoma"/>
                      </a:endParaRPr>
                    </a:p>
                    <a:p>
                      <a:pPr lvl="2" marL="1403985" indent="-175260">
                        <a:lnSpc>
                          <a:spcPct val="100000"/>
                        </a:lnSpc>
                        <a:buClr>
                          <a:srgbClr val="389E50"/>
                        </a:buClr>
                        <a:buSzPct val="90000"/>
                        <a:buFont typeface="Wingdings"/>
                        <a:buChar char=""/>
                        <a:tabLst>
                          <a:tab pos="1403985" algn="l"/>
                        </a:tabLst>
                      </a:pPr>
                      <a:r>
                        <a:rPr dirty="0" sz="1000" spc="-10">
                          <a:latin typeface="Tahoma"/>
                          <a:cs typeface="Tahoma"/>
                        </a:rPr>
                        <a:t>guidelines.diabetes.ca</a:t>
                      </a:r>
                      <a:endParaRPr sz="1000">
                        <a:latin typeface="Tahoma"/>
                        <a:cs typeface="Tahoma"/>
                      </a:endParaRPr>
                    </a:p>
                    <a:p>
                      <a:pPr lvl="2" marL="1403985" indent="-175260">
                        <a:lnSpc>
                          <a:spcPct val="100000"/>
                        </a:lnSpc>
                        <a:buClr>
                          <a:srgbClr val="389E50"/>
                        </a:buClr>
                        <a:buSzPct val="90000"/>
                        <a:buFont typeface="Wingdings"/>
                        <a:buChar char=""/>
                        <a:tabLst>
                          <a:tab pos="1403985" algn="l"/>
                        </a:tabLst>
                      </a:pPr>
                      <a:r>
                        <a:rPr dirty="0" sz="1000" spc="-10">
                          <a:latin typeface="Tahoma"/>
                          <a:cs typeface="Tahoma"/>
                        </a:rPr>
                        <a:t>diabetes.ca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389E5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77" y="213359"/>
            <a:ext cx="18738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>
                <a:latin typeface="Tahoma"/>
                <a:cs typeface="Tahoma"/>
              </a:rPr>
              <a:t>Insulin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Type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2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Diabetes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9947" y="213359"/>
            <a:ext cx="14909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Tahoma"/>
                <a:cs typeface="Tahoma"/>
              </a:rPr>
              <a:t>September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12,</a:t>
            </a:r>
            <a:r>
              <a:rPr dirty="0" sz="1300" spc="-4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2026</a:t>
            </a:r>
            <a:endParaRPr sz="13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5319" y="4160825"/>
            <a:ext cx="1478267" cy="37014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846349" y="1888247"/>
            <a:ext cx="6096000" cy="1652905"/>
            <a:chOff x="846349" y="1888247"/>
            <a:chExt cx="6096000" cy="1652905"/>
          </a:xfrm>
        </p:grpSpPr>
        <p:sp>
          <p:nvSpPr>
            <p:cNvPr id="6" name="object 6"/>
            <p:cNvSpPr/>
            <p:nvPr/>
          </p:nvSpPr>
          <p:spPr>
            <a:xfrm>
              <a:off x="846349" y="1888247"/>
              <a:ext cx="6096000" cy="1652905"/>
            </a:xfrm>
            <a:custGeom>
              <a:avLst/>
              <a:gdLst/>
              <a:ahLst/>
              <a:cxnLst/>
              <a:rect l="l" t="t" r="r" b="b"/>
              <a:pathLst>
                <a:path w="6096000" h="1652904">
                  <a:moveTo>
                    <a:pt x="6096000" y="0"/>
                  </a:moveTo>
                  <a:lnTo>
                    <a:pt x="0" y="0"/>
                  </a:lnTo>
                  <a:lnTo>
                    <a:pt x="0" y="1652399"/>
                  </a:lnTo>
                  <a:lnTo>
                    <a:pt x="6096000" y="1652399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00499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755491" y="3019424"/>
              <a:ext cx="2277745" cy="447675"/>
            </a:xfrm>
            <a:custGeom>
              <a:avLst/>
              <a:gdLst/>
              <a:ahLst/>
              <a:cxnLst/>
              <a:rect l="l" t="t" r="r" b="b"/>
              <a:pathLst>
                <a:path w="2277745" h="447675">
                  <a:moveTo>
                    <a:pt x="2270610" y="0"/>
                  </a:moveTo>
                  <a:lnTo>
                    <a:pt x="7108" y="0"/>
                  </a:lnTo>
                  <a:lnTo>
                    <a:pt x="0" y="7106"/>
                  </a:lnTo>
                  <a:lnTo>
                    <a:pt x="0" y="440141"/>
                  </a:lnTo>
                  <a:lnTo>
                    <a:pt x="7108" y="447248"/>
                  </a:lnTo>
                  <a:lnTo>
                    <a:pt x="2270610" y="447248"/>
                  </a:lnTo>
                  <a:lnTo>
                    <a:pt x="2277717" y="440141"/>
                  </a:lnTo>
                  <a:lnTo>
                    <a:pt x="2277717" y="428198"/>
                  </a:lnTo>
                  <a:lnTo>
                    <a:pt x="19050" y="428198"/>
                  </a:lnTo>
                  <a:lnTo>
                    <a:pt x="19050" y="19050"/>
                  </a:lnTo>
                  <a:lnTo>
                    <a:pt x="2277717" y="19050"/>
                  </a:lnTo>
                  <a:lnTo>
                    <a:pt x="2277717" y="7106"/>
                  </a:lnTo>
                  <a:lnTo>
                    <a:pt x="2270610" y="0"/>
                  </a:lnTo>
                  <a:close/>
                </a:path>
                <a:path w="2277745" h="447675">
                  <a:moveTo>
                    <a:pt x="2277717" y="19050"/>
                  </a:moveTo>
                  <a:lnTo>
                    <a:pt x="2258667" y="19050"/>
                  </a:lnTo>
                  <a:lnTo>
                    <a:pt x="2258667" y="428198"/>
                  </a:lnTo>
                  <a:lnTo>
                    <a:pt x="2277717" y="428198"/>
                  </a:lnTo>
                  <a:lnTo>
                    <a:pt x="2277717" y="19050"/>
                  </a:lnTo>
                  <a:close/>
                </a:path>
                <a:path w="2277745" h="447675">
                  <a:moveTo>
                    <a:pt x="2252317" y="25400"/>
                  </a:moveTo>
                  <a:lnTo>
                    <a:pt x="25400" y="25400"/>
                  </a:lnTo>
                  <a:lnTo>
                    <a:pt x="25400" y="421848"/>
                  </a:lnTo>
                  <a:lnTo>
                    <a:pt x="2252317" y="421848"/>
                  </a:lnTo>
                  <a:lnTo>
                    <a:pt x="2252317" y="415498"/>
                  </a:lnTo>
                  <a:lnTo>
                    <a:pt x="31750" y="415498"/>
                  </a:lnTo>
                  <a:lnTo>
                    <a:pt x="31750" y="31750"/>
                  </a:lnTo>
                  <a:lnTo>
                    <a:pt x="2252317" y="31750"/>
                  </a:lnTo>
                  <a:lnTo>
                    <a:pt x="2252317" y="25400"/>
                  </a:lnTo>
                  <a:close/>
                </a:path>
                <a:path w="2277745" h="447675">
                  <a:moveTo>
                    <a:pt x="2252317" y="31750"/>
                  </a:moveTo>
                  <a:lnTo>
                    <a:pt x="2245967" y="31750"/>
                  </a:lnTo>
                  <a:lnTo>
                    <a:pt x="2245967" y="415498"/>
                  </a:lnTo>
                  <a:lnTo>
                    <a:pt x="2252317" y="415498"/>
                  </a:lnTo>
                  <a:lnTo>
                    <a:pt x="2252317" y="317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846349" y="1295698"/>
            <a:ext cx="5859780" cy="171450"/>
          </a:xfrm>
          <a:custGeom>
            <a:avLst/>
            <a:gdLst/>
            <a:ahLst/>
            <a:cxnLst/>
            <a:rect l="l" t="t" r="r" b="b"/>
            <a:pathLst>
              <a:path w="5859780" h="171450">
                <a:moveTo>
                  <a:pt x="5859378" y="0"/>
                </a:moveTo>
                <a:lnTo>
                  <a:pt x="0" y="0"/>
                </a:lnTo>
                <a:lnTo>
                  <a:pt x="0" y="170999"/>
                </a:lnTo>
                <a:lnTo>
                  <a:pt x="5859378" y="170999"/>
                </a:lnTo>
                <a:lnTo>
                  <a:pt x="5859378" y="0"/>
                </a:lnTo>
                <a:close/>
              </a:path>
            </a:pathLst>
          </a:custGeom>
          <a:solidFill>
            <a:srgbClr val="389E50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846349" y="1183873"/>
          <a:ext cx="6172200" cy="33928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83300"/>
              </a:tblGrid>
              <a:tr h="675005">
                <a:tc>
                  <a:txBody>
                    <a:bodyPr/>
                    <a:lstStyle/>
                    <a:p>
                      <a:pPr algn="r" marR="927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900" spc="-50">
                          <a:solidFill>
                            <a:srgbClr val="389E50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B="0" marT="3746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6522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310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 marL="17145">
                        <a:lnSpc>
                          <a:spcPct val="100000"/>
                        </a:lnSpc>
                      </a:pPr>
                      <a:r>
                        <a:rPr dirty="0" sz="2400" spc="-18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INSULIN</a:t>
                      </a:r>
                      <a:r>
                        <a:rPr dirty="0" sz="2400" spc="-1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400" spc="-23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IN</a:t>
                      </a:r>
                      <a:r>
                        <a:rPr dirty="0" sz="2400" spc="-1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400" spc="-8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TYPE</a:t>
                      </a:r>
                      <a:r>
                        <a:rPr dirty="0" sz="2400" spc="-10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400" spc="-14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2</a:t>
                      </a:r>
                      <a:r>
                        <a:rPr dirty="0" sz="2400" spc="-1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4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DIABETES</a:t>
                      </a:r>
                      <a:endParaRPr sz="2400">
                        <a:latin typeface="Tahoma"/>
                        <a:cs typeface="Tahoma"/>
                      </a:endParaRPr>
                    </a:p>
                    <a:p>
                      <a:pPr algn="ctr" marR="13970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dirty="0" sz="2400" spc="-140" b="1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Place</a:t>
                      </a:r>
                      <a:r>
                        <a:rPr dirty="0" sz="2400" spc="-180" b="1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400" spc="-140" b="1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in</a:t>
                      </a:r>
                      <a:r>
                        <a:rPr dirty="0" sz="2400" spc="-175" b="1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400" spc="-45" b="1" i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Therapy</a:t>
                      </a:r>
                      <a:endParaRPr sz="2400">
                        <a:latin typeface="Trebuchet MS"/>
                        <a:cs typeface="Trebuchet MS"/>
                      </a:endParaRPr>
                    </a:p>
                  </a:txBody>
                  <a:tcPr marL="0" marR="0" marB="0" marT="293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1065530">
                <a:tc>
                  <a:txBody>
                    <a:bodyPr/>
                    <a:lstStyle/>
                    <a:p>
                      <a:pPr marL="347980">
                        <a:lnSpc>
                          <a:spcPts val="1530"/>
                        </a:lnSpc>
                        <a:spcBef>
                          <a:spcPts val="165"/>
                        </a:spcBef>
                      </a:pPr>
                      <a:r>
                        <a:rPr dirty="0" sz="1300" spc="-100" b="1">
                          <a:latin typeface="Tahoma"/>
                          <a:cs typeface="Tahoma"/>
                        </a:rPr>
                        <a:t>Susie</a:t>
                      </a:r>
                      <a:r>
                        <a:rPr dirty="0" sz="1300" spc="-6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 spc="-90" b="1">
                          <a:latin typeface="Tahoma"/>
                          <a:cs typeface="Tahoma"/>
                        </a:rPr>
                        <a:t>Jin</a:t>
                      </a:r>
                      <a:r>
                        <a:rPr dirty="0" sz="1300" spc="-6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 spc="-100" b="1">
                          <a:latin typeface="Tahoma"/>
                          <a:cs typeface="Tahoma"/>
                        </a:rPr>
                        <a:t>RPh</a:t>
                      </a:r>
                      <a:r>
                        <a:rPr dirty="0" sz="1300" spc="-6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 spc="-25" b="1">
                          <a:latin typeface="Tahoma"/>
                          <a:cs typeface="Tahoma"/>
                        </a:rPr>
                        <a:t>CDE</a:t>
                      </a:r>
                      <a:endParaRPr sz="1300">
                        <a:latin typeface="Tahoma"/>
                        <a:cs typeface="Tahoma"/>
                      </a:endParaRPr>
                    </a:p>
                    <a:p>
                      <a:pPr marL="347980">
                        <a:lnSpc>
                          <a:spcPts val="1170"/>
                        </a:lnSpc>
                      </a:pPr>
                      <a:r>
                        <a:rPr dirty="0" sz="1000" spc="-105" b="1">
                          <a:latin typeface="Tahoma"/>
                          <a:cs typeface="Tahoma"/>
                        </a:rPr>
                        <a:t>Pharmacist,</a:t>
                      </a:r>
                      <a:r>
                        <a:rPr dirty="0" sz="100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75" b="1">
                          <a:latin typeface="Tahoma"/>
                          <a:cs typeface="Tahoma"/>
                        </a:rPr>
                        <a:t>Certified</a:t>
                      </a:r>
                      <a:r>
                        <a:rPr dirty="0" sz="1000" spc="-3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90" b="1">
                          <a:latin typeface="Tahoma"/>
                          <a:cs typeface="Tahoma"/>
                        </a:rPr>
                        <a:t>Diabetes</a:t>
                      </a:r>
                      <a:r>
                        <a:rPr dirty="0" sz="1000" spc="-2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10" b="1">
                          <a:latin typeface="Tahoma"/>
                          <a:cs typeface="Tahoma"/>
                        </a:rPr>
                        <a:t>Educator</a:t>
                      </a:r>
                      <a:endParaRPr sz="1000">
                        <a:latin typeface="Tahoma"/>
                        <a:cs typeface="Tahoma"/>
                      </a:endParaRPr>
                    </a:p>
                    <a:p>
                      <a:pPr marL="3479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dirty="0" sz="1000" spc="-85" b="1">
                          <a:latin typeface="Tahoma"/>
                          <a:cs typeface="Tahoma"/>
                        </a:rPr>
                        <a:t>Volunteer,</a:t>
                      </a:r>
                      <a:r>
                        <a:rPr dirty="0" sz="1000" spc="-2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90" b="1">
                          <a:latin typeface="Tahoma"/>
                          <a:cs typeface="Tahoma"/>
                        </a:rPr>
                        <a:t>Diabetes</a:t>
                      </a:r>
                      <a:r>
                        <a:rPr dirty="0" sz="1000" spc="-3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10" b="1">
                          <a:latin typeface="Tahoma"/>
                          <a:cs typeface="Tahoma"/>
                        </a:rPr>
                        <a:t>Canada</a:t>
                      </a:r>
                      <a:endParaRPr sz="1000">
                        <a:latin typeface="Tahoma"/>
                        <a:cs typeface="Tahoma"/>
                      </a:endParaRPr>
                    </a:p>
                    <a:p>
                      <a:pPr marL="518795" indent="-170815">
                        <a:lnSpc>
                          <a:spcPts val="1150"/>
                        </a:lnSpc>
                        <a:buClr>
                          <a:srgbClr val="389E50"/>
                        </a:buClr>
                        <a:buSzPct val="90000"/>
                        <a:buFont typeface="Arial"/>
                        <a:buChar char="•"/>
                        <a:tabLst>
                          <a:tab pos="518795" algn="l"/>
                        </a:tabLst>
                      </a:pPr>
                      <a:r>
                        <a:rPr dirty="0" sz="1000" spc="-80" b="1">
                          <a:latin typeface="Tahoma"/>
                          <a:cs typeface="Tahoma"/>
                        </a:rPr>
                        <a:t>Clinical</a:t>
                      </a:r>
                      <a:r>
                        <a:rPr dirty="0" sz="1000" spc="-1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85" b="1">
                          <a:latin typeface="Tahoma"/>
                          <a:cs typeface="Tahoma"/>
                        </a:rPr>
                        <a:t>Practice</a:t>
                      </a:r>
                      <a:r>
                        <a:rPr dirty="0" sz="1000" spc="-3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90" b="1">
                          <a:latin typeface="Tahoma"/>
                          <a:cs typeface="Tahoma"/>
                        </a:rPr>
                        <a:t>Guidelines</a:t>
                      </a:r>
                      <a:r>
                        <a:rPr dirty="0" sz="1000" spc="-2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100" b="1">
                          <a:latin typeface="Tahoma"/>
                          <a:cs typeface="Tahoma"/>
                        </a:rPr>
                        <a:t>Steering</a:t>
                      </a:r>
                      <a:r>
                        <a:rPr dirty="0" sz="1000" spc="-3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10" b="1">
                          <a:latin typeface="Tahoma"/>
                          <a:cs typeface="Tahoma"/>
                        </a:rPr>
                        <a:t>Committee</a:t>
                      </a:r>
                      <a:endParaRPr sz="1000">
                        <a:latin typeface="Tahoma"/>
                        <a:cs typeface="Tahoma"/>
                      </a:endParaRPr>
                    </a:p>
                    <a:p>
                      <a:pPr marL="518795" indent="-170815">
                        <a:lnSpc>
                          <a:spcPts val="1150"/>
                        </a:lnSpc>
                        <a:buClr>
                          <a:srgbClr val="389E50"/>
                        </a:buClr>
                        <a:buSzPct val="90000"/>
                        <a:buFont typeface="Arial"/>
                        <a:buChar char="•"/>
                        <a:tabLst>
                          <a:tab pos="518795" algn="l"/>
                        </a:tabLst>
                      </a:pPr>
                      <a:r>
                        <a:rPr dirty="0" sz="1000" spc="-80" b="1">
                          <a:latin typeface="Tahoma"/>
                          <a:cs typeface="Tahoma"/>
                        </a:rPr>
                        <a:t>Editor-</a:t>
                      </a:r>
                      <a:r>
                        <a:rPr dirty="0" sz="1000" spc="-140" b="1">
                          <a:latin typeface="Tahoma"/>
                          <a:cs typeface="Tahoma"/>
                        </a:rPr>
                        <a:t>In-</a:t>
                      </a:r>
                      <a:r>
                        <a:rPr dirty="0" sz="1000" spc="-80" b="1">
                          <a:latin typeface="Tahoma"/>
                          <a:cs typeface="Tahoma"/>
                        </a:rPr>
                        <a:t>Chief,</a:t>
                      </a:r>
                      <a:r>
                        <a:rPr dirty="0" sz="1000" spc="1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80" b="1" i="1">
                          <a:latin typeface="Trebuchet MS"/>
                          <a:cs typeface="Trebuchet MS"/>
                        </a:rPr>
                        <a:t>Diabetes</a:t>
                      </a:r>
                      <a:r>
                        <a:rPr dirty="0" sz="1000" spc="-35" b="1" i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000" spc="-10" b="1" i="1">
                          <a:latin typeface="Trebuchet MS"/>
                          <a:cs typeface="Trebuchet MS"/>
                        </a:rPr>
                        <a:t>Communicator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  <a:p>
                      <a:pPr marL="347980">
                        <a:lnSpc>
                          <a:spcPct val="100000"/>
                        </a:lnSpc>
                      </a:pPr>
                      <a:r>
                        <a:rPr dirty="0" sz="1000" spc="-85" b="1">
                          <a:latin typeface="Tahoma"/>
                          <a:cs typeface="Tahoma"/>
                        </a:rPr>
                        <a:t>Volunteer,</a:t>
                      </a:r>
                      <a:r>
                        <a:rPr dirty="0" sz="1000" spc="-3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90" b="1">
                          <a:latin typeface="Tahoma"/>
                          <a:cs typeface="Tahoma"/>
                        </a:rPr>
                        <a:t>Wounds</a:t>
                      </a:r>
                      <a:r>
                        <a:rPr dirty="0" sz="1000" spc="-5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105" b="1">
                          <a:latin typeface="Tahoma"/>
                          <a:cs typeface="Tahoma"/>
                        </a:rPr>
                        <a:t>Canada,</a:t>
                      </a:r>
                      <a:r>
                        <a:rPr dirty="0" sz="1000" spc="-3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90" b="1">
                          <a:latin typeface="Tahoma"/>
                          <a:cs typeface="Tahoma"/>
                        </a:rPr>
                        <a:t>Board</a:t>
                      </a:r>
                      <a:r>
                        <a:rPr dirty="0" sz="1000" spc="-60" b="1">
                          <a:latin typeface="Tahoma"/>
                          <a:cs typeface="Tahoma"/>
                        </a:rPr>
                        <a:t> of</a:t>
                      </a:r>
                      <a:r>
                        <a:rPr dirty="0" sz="1000" spc="-5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10" b="1">
                          <a:latin typeface="Tahoma"/>
                          <a:cs typeface="Tahoma"/>
                        </a:rPr>
                        <a:t>Directors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10" name="object 10"/>
          <p:cNvGrpSpPr/>
          <p:nvPr/>
        </p:nvGrpSpPr>
        <p:grpSpPr>
          <a:xfrm>
            <a:off x="1278785" y="6177203"/>
            <a:ext cx="5304155" cy="2422525"/>
            <a:chOff x="1278785" y="6177203"/>
            <a:chExt cx="5304155" cy="2422525"/>
          </a:xfrm>
        </p:grpSpPr>
        <p:sp>
          <p:nvSpPr>
            <p:cNvPr id="11" name="object 11"/>
            <p:cNvSpPr/>
            <p:nvPr/>
          </p:nvSpPr>
          <p:spPr>
            <a:xfrm>
              <a:off x="1286723" y="6185141"/>
              <a:ext cx="5242560" cy="2406650"/>
            </a:xfrm>
            <a:custGeom>
              <a:avLst/>
              <a:gdLst/>
              <a:ahLst/>
              <a:cxnLst/>
              <a:rect l="l" t="t" r="r" b="b"/>
              <a:pathLst>
                <a:path w="5242559" h="2406650">
                  <a:moveTo>
                    <a:pt x="0" y="0"/>
                  </a:moveTo>
                  <a:lnTo>
                    <a:pt x="5241969" y="0"/>
                  </a:lnTo>
                  <a:lnTo>
                    <a:pt x="5241969" y="2406628"/>
                  </a:lnTo>
                  <a:lnTo>
                    <a:pt x="0" y="2406628"/>
                  </a:lnTo>
                  <a:lnTo>
                    <a:pt x="0" y="0"/>
                  </a:lnTo>
                  <a:close/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649921" y="7059043"/>
              <a:ext cx="3162935" cy="387985"/>
            </a:xfrm>
            <a:custGeom>
              <a:avLst/>
              <a:gdLst/>
              <a:ahLst/>
              <a:cxnLst/>
              <a:rect l="l" t="t" r="r" b="b"/>
              <a:pathLst>
                <a:path w="3162935" h="387984">
                  <a:moveTo>
                    <a:pt x="0" y="387684"/>
                  </a:moveTo>
                  <a:lnTo>
                    <a:pt x="64583" y="387094"/>
                  </a:lnTo>
                  <a:lnTo>
                    <a:pt x="117656" y="386876"/>
                  </a:lnTo>
                  <a:lnTo>
                    <a:pt x="161051" y="386918"/>
                  </a:lnTo>
                  <a:lnTo>
                    <a:pt x="196603" y="387109"/>
                  </a:lnTo>
                  <a:lnTo>
                    <a:pt x="226143" y="387335"/>
                  </a:lnTo>
                  <a:lnTo>
                    <a:pt x="251507" y="387485"/>
                  </a:lnTo>
                  <a:lnTo>
                    <a:pt x="297036" y="387109"/>
                  </a:lnTo>
                  <a:lnTo>
                    <a:pt x="347857" y="385084"/>
                  </a:lnTo>
                  <a:lnTo>
                    <a:pt x="418637" y="380515"/>
                  </a:lnTo>
                  <a:lnTo>
                    <a:pt x="466095" y="376996"/>
                  </a:lnTo>
                  <a:lnTo>
                    <a:pt x="524043" y="372505"/>
                  </a:lnTo>
                  <a:lnTo>
                    <a:pt x="560835" y="369627"/>
                  </a:lnTo>
                  <a:lnTo>
                    <a:pt x="599674" y="366605"/>
                  </a:lnTo>
                  <a:lnTo>
                    <a:pt x="640441" y="363436"/>
                  </a:lnTo>
                  <a:lnTo>
                    <a:pt x="683017" y="360117"/>
                  </a:lnTo>
                  <a:lnTo>
                    <a:pt x="727282" y="356644"/>
                  </a:lnTo>
                  <a:lnTo>
                    <a:pt x="773120" y="353012"/>
                  </a:lnTo>
                  <a:lnTo>
                    <a:pt x="820411" y="349220"/>
                  </a:lnTo>
                  <a:lnTo>
                    <a:pt x="869036" y="345262"/>
                  </a:lnTo>
                  <a:lnTo>
                    <a:pt x="918878" y="341135"/>
                  </a:lnTo>
                  <a:lnTo>
                    <a:pt x="969816" y="336836"/>
                  </a:lnTo>
                  <a:lnTo>
                    <a:pt x="1021733" y="332361"/>
                  </a:lnTo>
                  <a:lnTo>
                    <a:pt x="1074511" y="327706"/>
                  </a:lnTo>
                  <a:lnTo>
                    <a:pt x="1128030" y="322867"/>
                  </a:lnTo>
                  <a:lnTo>
                    <a:pt x="1182172" y="317842"/>
                  </a:lnTo>
                  <a:lnTo>
                    <a:pt x="1236818" y="312626"/>
                  </a:lnTo>
                  <a:lnTo>
                    <a:pt x="1291850" y="307216"/>
                  </a:lnTo>
                  <a:lnTo>
                    <a:pt x="1347149" y="301608"/>
                  </a:lnTo>
                  <a:lnTo>
                    <a:pt x="1402596" y="295798"/>
                  </a:lnTo>
                  <a:lnTo>
                    <a:pt x="1458073" y="289783"/>
                  </a:lnTo>
                  <a:lnTo>
                    <a:pt x="1513462" y="283559"/>
                  </a:lnTo>
                  <a:lnTo>
                    <a:pt x="1568643" y="277123"/>
                  </a:lnTo>
                  <a:lnTo>
                    <a:pt x="1623498" y="270471"/>
                  </a:lnTo>
                  <a:lnTo>
                    <a:pt x="1677909" y="263598"/>
                  </a:lnTo>
                  <a:lnTo>
                    <a:pt x="1731757" y="256503"/>
                  </a:lnTo>
                  <a:lnTo>
                    <a:pt x="1784923" y="249180"/>
                  </a:lnTo>
                  <a:lnTo>
                    <a:pt x="1832834" y="242266"/>
                  </a:lnTo>
                  <a:lnTo>
                    <a:pt x="1882205" y="234833"/>
                  </a:lnTo>
                  <a:lnTo>
                    <a:pt x="1932878" y="226925"/>
                  </a:lnTo>
                  <a:lnTo>
                    <a:pt x="1984695" y="218583"/>
                  </a:lnTo>
                  <a:lnTo>
                    <a:pt x="2037499" y="209852"/>
                  </a:lnTo>
                  <a:lnTo>
                    <a:pt x="2091132" y="200774"/>
                  </a:lnTo>
                  <a:lnTo>
                    <a:pt x="2145438" y="191391"/>
                  </a:lnTo>
                  <a:lnTo>
                    <a:pt x="2200259" y="181747"/>
                  </a:lnTo>
                  <a:lnTo>
                    <a:pt x="2255438" y="171884"/>
                  </a:lnTo>
                  <a:lnTo>
                    <a:pt x="2310816" y="161846"/>
                  </a:lnTo>
                  <a:lnTo>
                    <a:pt x="2366238" y="151676"/>
                  </a:lnTo>
                  <a:lnTo>
                    <a:pt x="2421546" y="141415"/>
                  </a:lnTo>
                  <a:lnTo>
                    <a:pt x="2476581" y="131107"/>
                  </a:lnTo>
                  <a:lnTo>
                    <a:pt x="2531188" y="120795"/>
                  </a:lnTo>
                  <a:lnTo>
                    <a:pt x="2585208" y="110522"/>
                  </a:lnTo>
                  <a:lnTo>
                    <a:pt x="2638485" y="100330"/>
                  </a:lnTo>
                  <a:lnTo>
                    <a:pt x="2690860" y="90263"/>
                  </a:lnTo>
                  <a:lnTo>
                    <a:pt x="2742178" y="80363"/>
                  </a:lnTo>
                  <a:lnTo>
                    <a:pt x="2792279" y="70674"/>
                  </a:lnTo>
                  <a:lnTo>
                    <a:pt x="2841007" y="61237"/>
                  </a:lnTo>
                  <a:lnTo>
                    <a:pt x="2888205" y="52097"/>
                  </a:lnTo>
                  <a:lnTo>
                    <a:pt x="2933715" y="43295"/>
                  </a:lnTo>
                  <a:lnTo>
                    <a:pt x="2977380" y="34875"/>
                  </a:lnTo>
                  <a:lnTo>
                    <a:pt x="3019042" y="26879"/>
                  </a:lnTo>
                  <a:lnTo>
                    <a:pt x="3058545" y="19351"/>
                  </a:lnTo>
                  <a:lnTo>
                    <a:pt x="3130442" y="5868"/>
                  </a:lnTo>
                  <a:lnTo>
                    <a:pt x="3162521" y="0"/>
                  </a:lnTo>
                </a:path>
              </a:pathLst>
            </a:custGeom>
            <a:ln w="28575">
              <a:solidFill>
                <a:srgbClr val="00122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504774" y="6263567"/>
              <a:ext cx="26670" cy="1530350"/>
            </a:xfrm>
            <a:custGeom>
              <a:avLst/>
              <a:gdLst/>
              <a:ahLst/>
              <a:cxnLst/>
              <a:rect l="l" t="t" r="r" b="b"/>
              <a:pathLst>
                <a:path w="26670" h="1530350">
                  <a:moveTo>
                    <a:pt x="0" y="0"/>
                  </a:moveTo>
                  <a:lnTo>
                    <a:pt x="26167" y="1529876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036072" y="6260391"/>
              <a:ext cx="6350" cy="1506220"/>
            </a:xfrm>
            <a:custGeom>
              <a:avLst/>
              <a:gdLst/>
              <a:ahLst/>
              <a:cxnLst/>
              <a:rect l="l" t="t" r="r" b="b"/>
              <a:pathLst>
                <a:path w="6350" h="1506220">
                  <a:moveTo>
                    <a:pt x="4928" y="0"/>
                  </a:moveTo>
                  <a:lnTo>
                    <a:pt x="1422" y="0"/>
                  </a:lnTo>
                  <a:lnTo>
                    <a:pt x="0" y="1421"/>
                  </a:lnTo>
                  <a:lnTo>
                    <a:pt x="0" y="4935"/>
                  </a:lnTo>
                  <a:lnTo>
                    <a:pt x="1422" y="6356"/>
                  </a:lnTo>
                  <a:lnTo>
                    <a:pt x="4928" y="6356"/>
                  </a:lnTo>
                  <a:lnTo>
                    <a:pt x="6350" y="4935"/>
                  </a:lnTo>
                  <a:lnTo>
                    <a:pt x="6350" y="1421"/>
                  </a:lnTo>
                  <a:lnTo>
                    <a:pt x="4928" y="0"/>
                  </a:lnTo>
                  <a:close/>
                </a:path>
                <a:path w="6350" h="1506220">
                  <a:moveTo>
                    <a:pt x="4928" y="12706"/>
                  </a:moveTo>
                  <a:lnTo>
                    <a:pt x="1422" y="12706"/>
                  </a:lnTo>
                  <a:lnTo>
                    <a:pt x="0" y="14127"/>
                  </a:lnTo>
                  <a:lnTo>
                    <a:pt x="0" y="17641"/>
                  </a:lnTo>
                  <a:lnTo>
                    <a:pt x="1422" y="19062"/>
                  </a:lnTo>
                  <a:lnTo>
                    <a:pt x="4928" y="19062"/>
                  </a:lnTo>
                  <a:lnTo>
                    <a:pt x="6350" y="17641"/>
                  </a:lnTo>
                  <a:lnTo>
                    <a:pt x="6350" y="14127"/>
                  </a:lnTo>
                  <a:lnTo>
                    <a:pt x="4928" y="12706"/>
                  </a:lnTo>
                  <a:close/>
                </a:path>
                <a:path w="6350" h="1506220">
                  <a:moveTo>
                    <a:pt x="4928" y="25412"/>
                  </a:moveTo>
                  <a:lnTo>
                    <a:pt x="1422" y="25412"/>
                  </a:lnTo>
                  <a:lnTo>
                    <a:pt x="0" y="26833"/>
                  </a:lnTo>
                  <a:lnTo>
                    <a:pt x="0" y="30347"/>
                  </a:lnTo>
                  <a:lnTo>
                    <a:pt x="1422" y="31769"/>
                  </a:lnTo>
                  <a:lnTo>
                    <a:pt x="4928" y="31769"/>
                  </a:lnTo>
                  <a:lnTo>
                    <a:pt x="6350" y="30347"/>
                  </a:lnTo>
                  <a:lnTo>
                    <a:pt x="6350" y="26833"/>
                  </a:lnTo>
                  <a:lnTo>
                    <a:pt x="4928" y="25412"/>
                  </a:lnTo>
                  <a:close/>
                </a:path>
                <a:path w="6350" h="1506220">
                  <a:moveTo>
                    <a:pt x="4928" y="38119"/>
                  </a:moveTo>
                  <a:lnTo>
                    <a:pt x="1422" y="38119"/>
                  </a:lnTo>
                  <a:lnTo>
                    <a:pt x="0" y="39540"/>
                  </a:lnTo>
                  <a:lnTo>
                    <a:pt x="0" y="43054"/>
                  </a:lnTo>
                  <a:lnTo>
                    <a:pt x="1422" y="44475"/>
                  </a:lnTo>
                  <a:lnTo>
                    <a:pt x="4928" y="44475"/>
                  </a:lnTo>
                  <a:lnTo>
                    <a:pt x="6350" y="43054"/>
                  </a:lnTo>
                  <a:lnTo>
                    <a:pt x="6350" y="39540"/>
                  </a:lnTo>
                  <a:lnTo>
                    <a:pt x="4928" y="38119"/>
                  </a:lnTo>
                  <a:close/>
                </a:path>
                <a:path w="6350" h="1506220">
                  <a:moveTo>
                    <a:pt x="4928" y="50825"/>
                  </a:moveTo>
                  <a:lnTo>
                    <a:pt x="1422" y="50825"/>
                  </a:lnTo>
                  <a:lnTo>
                    <a:pt x="0" y="52246"/>
                  </a:lnTo>
                  <a:lnTo>
                    <a:pt x="0" y="55760"/>
                  </a:lnTo>
                  <a:lnTo>
                    <a:pt x="1422" y="57181"/>
                  </a:lnTo>
                  <a:lnTo>
                    <a:pt x="4928" y="57181"/>
                  </a:lnTo>
                  <a:lnTo>
                    <a:pt x="6350" y="55760"/>
                  </a:lnTo>
                  <a:lnTo>
                    <a:pt x="6350" y="52246"/>
                  </a:lnTo>
                  <a:lnTo>
                    <a:pt x="4928" y="50825"/>
                  </a:lnTo>
                  <a:close/>
                </a:path>
                <a:path w="6350" h="1506220">
                  <a:moveTo>
                    <a:pt x="4928" y="63531"/>
                  </a:moveTo>
                  <a:lnTo>
                    <a:pt x="1422" y="63531"/>
                  </a:lnTo>
                  <a:lnTo>
                    <a:pt x="0" y="64952"/>
                  </a:lnTo>
                  <a:lnTo>
                    <a:pt x="0" y="68466"/>
                  </a:lnTo>
                  <a:lnTo>
                    <a:pt x="1422" y="69888"/>
                  </a:lnTo>
                  <a:lnTo>
                    <a:pt x="4928" y="69888"/>
                  </a:lnTo>
                  <a:lnTo>
                    <a:pt x="6350" y="68466"/>
                  </a:lnTo>
                  <a:lnTo>
                    <a:pt x="6350" y="64952"/>
                  </a:lnTo>
                  <a:lnTo>
                    <a:pt x="4928" y="63531"/>
                  </a:lnTo>
                  <a:close/>
                </a:path>
                <a:path w="6350" h="1506220">
                  <a:moveTo>
                    <a:pt x="4928" y="76238"/>
                  </a:moveTo>
                  <a:lnTo>
                    <a:pt x="1422" y="76238"/>
                  </a:lnTo>
                  <a:lnTo>
                    <a:pt x="0" y="77659"/>
                  </a:lnTo>
                  <a:lnTo>
                    <a:pt x="0" y="81173"/>
                  </a:lnTo>
                  <a:lnTo>
                    <a:pt x="1422" y="82594"/>
                  </a:lnTo>
                  <a:lnTo>
                    <a:pt x="4928" y="82594"/>
                  </a:lnTo>
                  <a:lnTo>
                    <a:pt x="6350" y="81173"/>
                  </a:lnTo>
                  <a:lnTo>
                    <a:pt x="6350" y="77659"/>
                  </a:lnTo>
                  <a:lnTo>
                    <a:pt x="4928" y="76238"/>
                  </a:lnTo>
                  <a:close/>
                </a:path>
                <a:path w="6350" h="1506220">
                  <a:moveTo>
                    <a:pt x="4928" y="88944"/>
                  </a:moveTo>
                  <a:lnTo>
                    <a:pt x="1422" y="88944"/>
                  </a:lnTo>
                  <a:lnTo>
                    <a:pt x="0" y="90365"/>
                  </a:lnTo>
                  <a:lnTo>
                    <a:pt x="0" y="93879"/>
                  </a:lnTo>
                  <a:lnTo>
                    <a:pt x="1422" y="95300"/>
                  </a:lnTo>
                  <a:lnTo>
                    <a:pt x="4928" y="95300"/>
                  </a:lnTo>
                  <a:lnTo>
                    <a:pt x="6350" y="93879"/>
                  </a:lnTo>
                  <a:lnTo>
                    <a:pt x="6350" y="90365"/>
                  </a:lnTo>
                  <a:lnTo>
                    <a:pt x="4928" y="88944"/>
                  </a:lnTo>
                  <a:close/>
                </a:path>
                <a:path w="6350" h="1506220">
                  <a:moveTo>
                    <a:pt x="4928" y="101650"/>
                  </a:moveTo>
                  <a:lnTo>
                    <a:pt x="1422" y="101650"/>
                  </a:lnTo>
                  <a:lnTo>
                    <a:pt x="0" y="103071"/>
                  </a:lnTo>
                  <a:lnTo>
                    <a:pt x="0" y="106586"/>
                  </a:lnTo>
                  <a:lnTo>
                    <a:pt x="1422" y="108007"/>
                  </a:lnTo>
                  <a:lnTo>
                    <a:pt x="4928" y="108007"/>
                  </a:lnTo>
                  <a:lnTo>
                    <a:pt x="6350" y="106586"/>
                  </a:lnTo>
                  <a:lnTo>
                    <a:pt x="6350" y="103071"/>
                  </a:lnTo>
                  <a:lnTo>
                    <a:pt x="4928" y="101650"/>
                  </a:lnTo>
                  <a:close/>
                </a:path>
                <a:path w="6350" h="1506220">
                  <a:moveTo>
                    <a:pt x="4928" y="114357"/>
                  </a:moveTo>
                  <a:lnTo>
                    <a:pt x="1422" y="114357"/>
                  </a:lnTo>
                  <a:lnTo>
                    <a:pt x="0" y="115778"/>
                  </a:lnTo>
                  <a:lnTo>
                    <a:pt x="0" y="119292"/>
                  </a:lnTo>
                  <a:lnTo>
                    <a:pt x="1422" y="120713"/>
                  </a:lnTo>
                  <a:lnTo>
                    <a:pt x="4928" y="120713"/>
                  </a:lnTo>
                  <a:lnTo>
                    <a:pt x="6350" y="119292"/>
                  </a:lnTo>
                  <a:lnTo>
                    <a:pt x="6350" y="115778"/>
                  </a:lnTo>
                  <a:lnTo>
                    <a:pt x="4928" y="114357"/>
                  </a:lnTo>
                  <a:close/>
                </a:path>
                <a:path w="6350" h="1506220">
                  <a:moveTo>
                    <a:pt x="4928" y="127063"/>
                  </a:moveTo>
                  <a:lnTo>
                    <a:pt x="1422" y="127063"/>
                  </a:lnTo>
                  <a:lnTo>
                    <a:pt x="0" y="128484"/>
                  </a:lnTo>
                  <a:lnTo>
                    <a:pt x="0" y="131998"/>
                  </a:lnTo>
                  <a:lnTo>
                    <a:pt x="1422" y="133419"/>
                  </a:lnTo>
                  <a:lnTo>
                    <a:pt x="4928" y="133419"/>
                  </a:lnTo>
                  <a:lnTo>
                    <a:pt x="6350" y="131998"/>
                  </a:lnTo>
                  <a:lnTo>
                    <a:pt x="6350" y="128484"/>
                  </a:lnTo>
                  <a:lnTo>
                    <a:pt x="4928" y="127063"/>
                  </a:lnTo>
                  <a:close/>
                </a:path>
                <a:path w="6350" h="1506220">
                  <a:moveTo>
                    <a:pt x="4928" y="139769"/>
                  </a:moveTo>
                  <a:lnTo>
                    <a:pt x="1422" y="139769"/>
                  </a:lnTo>
                  <a:lnTo>
                    <a:pt x="0" y="141190"/>
                  </a:lnTo>
                  <a:lnTo>
                    <a:pt x="0" y="144705"/>
                  </a:lnTo>
                  <a:lnTo>
                    <a:pt x="1422" y="146126"/>
                  </a:lnTo>
                  <a:lnTo>
                    <a:pt x="4928" y="146126"/>
                  </a:lnTo>
                  <a:lnTo>
                    <a:pt x="6350" y="144705"/>
                  </a:lnTo>
                  <a:lnTo>
                    <a:pt x="6350" y="141190"/>
                  </a:lnTo>
                  <a:lnTo>
                    <a:pt x="4928" y="139769"/>
                  </a:lnTo>
                  <a:close/>
                </a:path>
                <a:path w="6350" h="1506220">
                  <a:moveTo>
                    <a:pt x="4928" y="152476"/>
                  </a:moveTo>
                  <a:lnTo>
                    <a:pt x="1422" y="152476"/>
                  </a:lnTo>
                  <a:lnTo>
                    <a:pt x="0" y="153897"/>
                  </a:lnTo>
                  <a:lnTo>
                    <a:pt x="0" y="157411"/>
                  </a:lnTo>
                  <a:lnTo>
                    <a:pt x="1422" y="158832"/>
                  </a:lnTo>
                  <a:lnTo>
                    <a:pt x="4928" y="158832"/>
                  </a:lnTo>
                  <a:lnTo>
                    <a:pt x="6350" y="157411"/>
                  </a:lnTo>
                  <a:lnTo>
                    <a:pt x="6350" y="153897"/>
                  </a:lnTo>
                  <a:lnTo>
                    <a:pt x="4928" y="152476"/>
                  </a:lnTo>
                  <a:close/>
                </a:path>
                <a:path w="6350" h="1506220">
                  <a:moveTo>
                    <a:pt x="4928" y="165182"/>
                  </a:moveTo>
                  <a:lnTo>
                    <a:pt x="1422" y="165182"/>
                  </a:lnTo>
                  <a:lnTo>
                    <a:pt x="0" y="166603"/>
                  </a:lnTo>
                  <a:lnTo>
                    <a:pt x="0" y="170117"/>
                  </a:lnTo>
                  <a:lnTo>
                    <a:pt x="1422" y="171538"/>
                  </a:lnTo>
                  <a:lnTo>
                    <a:pt x="4928" y="171538"/>
                  </a:lnTo>
                  <a:lnTo>
                    <a:pt x="6350" y="170117"/>
                  </a:lnTo>
                  <a:lnTo>
                    <a:pt x="6350" y="166603"/>
                  </a:lnTo>
                  <a:lnTo>
                    <a:pt x="4928" y="165182"/>
                  </a:lnTo>
                  <a:close/>
                </a:path>
                <a:path w="6350" h="1506220">
                  <a:moveTo>
                    <a:pt x="4928" y="177888"/>
                  </a:moveTo>
                  <a:lnTo>
                    <a:pt x="1422" y="177888"/>
                  </a:lnTo>
                  <a:lnTo>
                    <a:pt x="0" y="179310"/>
                  </a:lnTo>
                  <a:lnTo>
                    <a:pt x="0" y="182824"/>
                  </a:lnTo>
                  <a:lnTo>
                    <a:pt x="1422" y="184245"/>
                  </a:lnTo>
                  <a:lnTo>
                    <a:pt x="4928" y="184245"/>
                  </a:lnTo>
                  <a:lnTo>
                    <a:pt x="6350" y="182824"/>
                  </a:lnTo>
                  <a:lnTo>
                    <a:pt x="6350" y="179310"/>
                  </a:lnTo>
                  <a:lnTo>
                    <a:pt x="4928" y="177888"/>
                  </a:lnTo>
                  <a:close/>
                </a:path>
                <a:path w="6350" h="1506220">
                  <a:moveTo>
                    <a:pt x="4928" y="190595"/>
                  </a:moveTo>
                  <a:lnTo>
                    <a:pt x="1422" y="190595"/>
                  </a:lnTo>
                  <a:lnTo>
                    <a:pt x="0" y="192016"/>
                  </a:lnTo>
                  <a:lnTo>
                    <a:pt x="0" y="195530"/>
                  </a:lnTo>
                  <a:lnTo>
                    <a:pt x="1422" y="196951"/>
                  </a:lnTo>
                  <a:lnTo>
                    <a:pt x="4928" y="196951"/>
                  </a:lnTo>
                  <a:lnTo>
                    <a:pt x="6350" y="195530"/>
                  </a:lnTo>
                  <a:lnTo>
                    <a:pt x="6350" y="192016"/>
                  </a:lnTo>
                  <a:lnTo>
                    <a:pt x="4928" y="190595"/>
                  </a:lnTo>
                  <a:close/>
                </a:path>
                <a:path w="6350" h="1506220">
                  <a:moveTo>
                    <a:pt x="4928" y="203301"/>
                  </a:moveTo>
                  <a:lnTo>
                    <a:pt x="1422" y="203301"/>
                  </a:lnTo>
                  <a:lnTo>
                    <a:pt x="0" y="204722"/>
                  </a:lnTo>
                  <a:lnTo>
                    <a:pt x="0" y="208236"/>
                  </a:lnTo>
                  <a:lnTo>
                    <a:pt x="1422" y="209657"/>
                  </a:lnTo>
                  <a:lnTo>
                    <a:pt x="4928" y="209657"/>
                  </a:lnTo>
                  <a:lnTo>
                    <a:pt x="6350" y="208236"/>
                  </a:lnTo>
                  <a:lnTo>
                    <a:pt x="6350" y="204722"/>
                  </a:lnTo>
                  <a:lnTo>
                    <a:pt x="4928" y="203301"/>
                  </a:lnTo>
                  <a:close/>
                </a:path>
                <a:path w="6350" h="1506220">
                  <a:moveTo>
                    <a:pt x="4928" y="216007"/>
                  </a:moveTo>
                  <a:lnTo>
                    <a:pt x="1422" y="216007"/>
                  </a:lnTo>
                  <a:lnTo>
                    <a:pt x="0" y="217429"/>
                  </a:lnTo>
                  <a:lnTo>
                    <a:pt x="0" y="220943"/>
                  </a:lnTo>
                  <a:lnTo>
                    <a:pt x="1422" y="222364"/>
                  </a:lnTo>
                  <a:lnTo>
                    <a:pt x="4928" y="222364"/>
                  </a:lnTo>
                  <a:lnTo>
                    <a:pt x="6350" y="220943"/>
                  </a:lnTo>
                  <a:lnTo>
                    <a:pt x="6350" y="217429"/>
                  </a:lnTo>
                  <a:lnTo>
                    <a:pt x="4928" y="216007"/>
                  </a:lnTo>
                  <a:close/>
                </a:path>
                <a:path w="6350" h="1506220">
                  <a:moveTo>
                    <a:pt x="4928" y="228714"/>
                  </a:moveTo>
                  <a:lnTo>
                    <a:pt x="1422" y="228714"/>
                  </a:lnTo>
                  <a:lnTo>
                    <a:pt x="0" y="230135"/>
                  </a:lnTo>
                  <a:lnTo>
                    <a:pt x="0" y="233649"/>
                  </a:lnTo>
                  <a:lnTo>
                    <a:pt x="1422" y="235070"/>
                  </a:lnTo>
                  <a:lnTo>
                    <a:pt x="4928" y="235070"/>
                  </a:lnTo>
                  <a:lnTo>
                    <a:pt x="6350" y="233649"/>
                  </a:lnTo>
                  <a:lnTo>
                    <a:pt x="6350" y="230135"/>
                  </a:lnTo>
                  <a:lnTo>
                    <a:pt x="4928" y="228714"/>
                  </a:lnTo>
                  <a:close/>
                </a:path>
                <a:path w="6350" h="1506220">
                  <a:moveTo>
                    <a:pt x="4928" y="241420"/>
                  </a:moveTo>
                  <a:lnTo>
                    <a:pt x="1422" y="241420"/>
                  </a:lnTo>
                  <a:lnTo>
                    <a:pt x="0" y="242841"/>
                  </a:lnTo>
                  <a:lnTo>
                    <a:pt x="0" y="246355"/>
                  </a:lnTo>
                  <a:lnTo>
                    <a:pt x="1422" y="247776"/>
                  </a:lnTo>
                  <a:lnTo>
                    <a:pt x="4928" y="247776"/>
                  </a:lnTo>
                  <a:lnTo>
                    <a:pt x="6350" y="246355"/>
                  </a:lnTo>
                  <a:lnTo>
                    <a:pt x="6350" y="242841"/>
                  </a:lnTo>
                  <a:lnTo>
                    <a:pt x="4928" y="241420"/>
                  </a:lnTo>
                  <a:close/>
                </a:path>
                <a:path w="6350" h="1506220">
                  <a:moveTo>
                    <a:pt x="4928" y="254126"/>
                  </a:moveTo>
                  <a:lnTo>
                    <a:pt x="1422" y="254126"/>
                  </a:lnTo>
                  <a:lnTo>
                    <a:pt x="0" y="255548"/>
                  </a:lnTo>
                  <a:lnTo>
                    <a:pt x="0" y="259062"/>
                  </a:lnTo>
                  <a:lnTo>
                    <a:pt x="1422" y="260483"/>
                  </a:lnTo>
                  <a:lnTo>
                    <a:pt x="4928" y="260483"/>
                  </a:lnTo>
                  <a:lnTo>
                    <a:pt x="6350" y="259062"/>
                  </a:lnTo>
                  <a:lnTo>
                    <a:pt x="6350" y="255548"/>
                  </a:lnTo>
                  <a:lnTo>
                    <a:pt x="4928" y="254126"/>
                  </a:lnTo>
                  <a:close/>
                </a:path>
                <a:path w="6350" h="1506220">
                  <a:moveTo>
                    <a:pt x="4928" y="266833"/>
                  </a:moveTo>
                  <a:lnTo>
                    <a:pt x="1422" y="266833"/>
                  </a:lnTo>
                  <a:lnTo>
                    <a:pt x="0" y="268254"/>
                  </a:lnTo>
                  <a:lnTo>
                    <a:pt x="0" y="271768"/>
                  </a:lnTo>
                  <a:lnTo>
                    <a:pt x="1422" y="273189"/>
                  </a:lnTo>
                  <a:lnTo>
                    <a:pt x="4928" y="273189"/>
                  </a:lnTo>
                  <a:lnTo>
                    <a:pt x="6350" y="271768"/>
                  </a:lnTo>
                  <a:lnTo>
                    <a:pt x="6350" y="268254"/>
                  </a:lnTo>
                  <a:lnTo>
                    <a:pt x="4928" y="266833"/>
                  </a:lnTo>
                  <a:close/>
                </a:path>
                <a:path w="6350" h="1506220">
                  <a:moveTo>
                    <a:pt x="4928" y="279539"/>
                  </a:moveTo>
                  <a:lnTo>
                    <a:pt x="1422" y="279539"/>
                  </a:lnTo>
                  <a:lnTo>
                    <a:pt x="0" y="280960"/>
                  </a:lnTo>
                  <a:lnTo>
                    <a:pt x="0" y="284474"/>
                  </a:lnTo>
                  <a:lnTo>
                    <a:pt x="1422" y="285896"/>
                  </a:lnTo>
                  <a:lnTo>
                    <a:pt x="4928" y="285896"/>
                  </a:lnTo>
                  <a:lnTo>
                    <a:pt x="6350" y="284474"/>
                  </a:lnTo>
                  <a:lnTo>
                    <a:pt x="6350" y="280960"/>
                  </a:lnTo>
                  <a:lnTo>
                    <a:pt x="4928" y="279539"/>
                  </a:lnTo>
                  <a:close/>
                </a:path>
                <a:path w="6350" h="1506220">
                  <a:moveTo>
                    <a:pt x="4928" y="292246"/>
                  </a:moveTo>
                  <a:lnTo>
                    <a:pt x="1422" y="292246"/>
                  </a:lnTo>
                  <a:lnTo>
                    <a:pt x="0" y="293667"/>
                  </a:lnTo>
                  <a:lnTo>
                    <a:pt x="0" y="297181"/>
                  </a:lnTo>
                  <a:lnTo>
                    <a:pt x="1422" y="298602"/>
                  </a:lnTo>
                  <a:lnTo>
                    <a:pt x="4928" y="298602"/>
                  </a:lnTo>
                  <a:lnTo>
                    <a:pt x="6350" y="297181"/>
                  </a:lnTo>
                  <a:lnTo>
                    <a:pt x="6350" y="293667"/>
                  </a:lnTo>
                  <a:lnTo>
                    <a:pt x="4928" y="292246"/>
                  </a:lnTo>
                  <a:close/>
                </a:path>
                <a:path w="6350" h="1506220">
                  <a:moveTo>
                    <a:pt x="4928" y="304952"/>
                  </a:moveTo>
                  <a:lnTo>
                    <a:pt x="1422" y="304952"/>
                  </a:lnTo>
                  <a:lnTo>
                    <a:pt x="0" y="306373"/>
                  </a:lnTo>
                  <a:lnTo>
                    <a:pt x="0" y="309887"/>
                  </a:lnTo>
                  <a:lnTo>
                    <a:pt x="1422" y="311308"/>
                  </a:lnTo>
                  <a:lnTo>
                    <a:pt x="4928" y="311308"/>
                  </a:lnTo>
                  <a:lnTo>
                    <a:pt x="6350" y="309887"/>
                  </a:lnTo>
                  <a:lnTo>
                    <a:pt x="6350" y="306373"/>
                  </a:lnTo>
                  <a:lnTo>
                    <a:pt x="4928" y="304952"/>
                  </a:lnTo>
                  <a:close/>
                </a:path>
                <a:path w="6350" h="1506220">
                  <a:moveTo>
                    <a:pt x="4928" y="317658"/>
                  </a:moveTo>
                  <a:lnTo>
                    <a:pt x="1422" y="317658"/>
                  </a:lnTo>
                  <a:lnTo>
                    <a:pt x="0" y="319079"/>
                  </a:lnTo>
                  <a:lnTo>
                    <a:pt x="0" y="322593"/>
                  </a:lnTo>
                  <a:lnTo>
                    <a:pt x="1422" y="324015"/>
                  </a:lnTo>
                  <a:lnTo>
                    <a:pt x="4928" y="324015"/>
                  </a:lnTo>
                  <a:lnTo>
                    <a:pt x="6350" y="322593"/>
                  </a:lnTo>
                  <a:lnTo>
                    <a:pt x="6350" y="319079"/>
                  </a:lnTo>
                  <a:lnTo>
                    <a:pt x="4928" y="317658"/>
                  </a:lnTo>
                  <a:close/>
                </a:path>
                <a:path w="6350" h="1506220">
                  <a:moveTo>
                    <a:pt x="4928" y="330365"/>
                  </a:moveTo>
                  <a:lnTo>
                    <a:pt x="1422" y="330365"/>
                  </a:lnTo>
                  <a:lnTo>
                    <a:pt x="0" y="331786"/>
                  </a:lnTo>
                  <a:lnTo>
                    <a:pt x="0" y="335300"/>
                  </a:lnTo>
                  <a:lnTo>
                    <a:pt x="1422" y="336721"/>
                  </a:lnTo>
                  <a:lnTo>
                    <a:pt x="4928" y="336721"/>
                  </a:lnTo>
                  <a:lnTo>
                    <a:pt x="6350" y="335300"/>
                  </a:lnTo>
                  <a:lnTo>
                    <a:pt x="6350" y="331786"/>
                  </a:lnTo>
                  <a:lnTo>
                    <a:pt x="4928" y="330365"/>
                  </a:lnTo>
                  <a:close/>
                </a:path>
                <a:path w="6350" h="1506220">
                  <a:moveTo>
                    <a:pt x="4928" y="343071"/>
                  </a:moveTo>
                  <a:lnTo>
                    <a:pt x="1422" y="343071"/>
                  </a:lnTo>
                  <a:lnTo>
                    <a:pt x="0" y="344492"/>
                  </a:lnTo>
                  <a:lnTo>
                    <a:pt x="0" y="348006"/>
                  </a:lnTo>
                  <a:lnTo>
                    <a:pt x="1422" y="349427"/>
                  </a:lnTo>
                  <a:lnTo>
                    <a:pt x="4928" y="349427"/>
                  </a:lnTo>
                  <a:lnTo>
                    <a:pt x="6350" y="348006"/>
                  </a:lnTo>
                  <a:lnTo>
                    <a:pt x="6350" y="344492"/>
                  </a:lnTo>
                  <a:lnTo>
                    <a:pt x="4928" y="343071"/>
                  </a:lnTo>
                  <a:close/>
                </a:path>
                <a:path w="6350" h="1506220">
                  <a:moveTo>
                    <a:pt x="4928" y="355777"/>
                  </a:moveTo>
                  <a:lnTo>
                    <a:pt x="1422" y="355777"/>
                  </a:lnTo>
                  <a:lnTo>
                    <a:pt x="0" y="357198"/>
                  </a:lnTo>
                  <a:lnTo>
                    <a:pt x="0" y="360713"/>
                  </a:lnTo>
                  <a:lnTo>
                    <a:pt x="1422" y="362134"/>
                  </a:lnTo>
                  <a:lnTo>
                    <a:pt x="4928" y="362134"/>
                  </a:lnTo>
                  <a:lnTo>
                    <a:pt x="6350" y="360713"/>
                  </a:lnTo>
                  <a:lnTo>
                    <a:pt x="6350" y="357198"/>
                  </a:lnTo>
                  <a:lnTo>
                    <a:pt x="4928" y="355777"/>
                  </a:lnTo>
                  <a:close/>
                </a:path>
                <a:path w="6350" h="1506220">
                  <a:moveTo>
                    <a:pt x="4928" y="368484"/>
                  </a:moveTo>
                  <a:lnTo>
                    <a:pt x="1422" y="368484"/>
                  </a:lnTo>
                  <a:lnTo>
                    <a:pt x="0" y="369905"/>
                  </a:lnTo>
                  <a:lnTo>
                    <a:pt x="0" y="373419"/>
                  </a:lnTo>
                  <a:lnTo>
                    <a:pt x="1422" y="374840"/>
                  </a:lnTo>
                  <a:lnTo>
                    <a:pt x="4928" y="374840"/>
                  </a:lnTo>
                  <a:lnTo>
                    <a:pt x="6350" y="373419"/>
                  </a:lnTo>
                  <a:lnTo>
                    <a:pt x="6350" y="369905"/>
                  </a:lnTo>
                  <a:lnTo>
                    <a:pt x="4928" y="368484"/>
                  </a:lnTo>
                  <a:close/>
                </a:path>
                <a:path w="6350" h="1506220">
                  <a:moveTo>
                    <a:pt x="4928" y="381190"/>
                  </a:moveTo>
                  <a:lnTo>
                    <a:pt x="1422" y="381190"/>
                  </a:lnTo>
                  <a:lnTo>
                    <a:pt x="0" y="382611"/>
                  </a:lnTo>
                  <a:lnTo>
                    <a:pt x="0" y="386125"/>
                  </a:lnTo>
                  <a:lnTo>
                    <a:pt x="1422" y="387546"/>
                  </a:lnTo>
                  <a:lnTo>
                    <a:pt x="4928" y="387546"/>
                  </a:lnTo>
                  <a:lnTo>
                    <a:pt x="6350" y="386125"/>
                  </a:lnTo>
                  <a:lnTo>
                    <a:pt x="6350" y="382611"/>
                  </a:lnTo>
                  <a:lnTo>
                    <a:pt x="4928" y="381190"/>
                  </a:lnTo>
                  <a:close/>
                </a:path>
                <a:path w="6350" h="1506220">
                  <a:moveTo>
                    <a:pt x="4928" y="393896"/>
                  </a:moveTo>
                  <a:lnTo>
                    <a:pt x="1422" y="393896"/>
                  </a:lnTo>
                  <a:lnTo>
                    <a:pt x="0" y="395317"/>
                  </a:lnTo>
                  <a:lnTo>
                    <a:pt x="0" y="398832"/>
                  </a:lnTo>
                  <a:lnTo>
                    <a:pt x="1422" y="400253"/>
                  </a:lnTo>
                  <a:lnTo>
                    <a:pt x="4928" y="400253"/>
                  </a:lnTo>
                  <a:lnTo>
                    <a:pt x="6350" y="398832"/>
                  </a:lnTo>
                  <a:lnTo>
                    <a:pt x="6350" y="395317"/>
                  </a:lnTo>
                  <a:lnTo>
                    <a:pt x="4928" y="393896"/>
                  </a:lnTo>
                  <a:close/>
                </a:path>
                <a:path w="6350" h="1506220">
                  <a:moveTo>
                    <a:pt x="4928" y="406603"/>
                  </a:moveTo>
                  <a:lnTo>
                    <a:pt x="1422" y="406603"/>
                  </a:lnTo>
                  <a:lnTo>
                    <a:pt x="0" y="408024"/>
                  </a:lnTo>
                  <a:lnTo>
                    <a:pt x="0" y="411538"/>
                  </a:lnTo>
                  <a:lnTo>
                    <a:pt x="1422" y="412959"/>
                  </a:lnTo>
                  <a:lnTo>
                    <a:pt x="4928" y="412959"/>
                  </a:lnTo>
                  <a:lnTo>
                    <a:pt x="6350" y="411538"/>
                  </a:lnTo>
                  <a:lnTo>
                    <a:pt x="6350" y="408024"/>
                  </a:lnTo>
                  <a:lnTo>
                    <a:pt x="4928" y="406603"/>
                  </a:lnTo>
                  <a:close/>
                </a:path>
                <a:path w="6350" h="1506220">
                  <a:moveTo>
                    <a:pt x="4928" y="419309"/>
                  </a:moveTo>
                  <a:lnTo>
                    <a:pt x="1422" y="419309"/>
                  </a:lnTo>
                  <a:lnTo>
                    <a:pt x="1" y="420730"/>
                  </a:lnTo>
                  <a:lnTo>
                    <a:pt x="1" y="424244"/>
                  </a:lnTo>
                  <a:lnTo>
                    <a:pt x="1422" y="425665"/>
                  </a:lnTo>
                  <a:lnTo>
                    <a:pt x="4928" y="425665"/>
                  </a:lnTo>
                  <a:lnTo>
                    <a:pt x="6351" y="424244"/>
                  </a:lnTo>
                  <a:lnTo>
                    <a:pt x="6351" y="420730"/>
                  </a:lnTo>
                  <a:lnTo>
                    <a:pt x="4928" y="419309"/>
                  </a:lnTo>
                  <a:close/>
                </a:path>
                <a:path w="6350" h="1506220">
                  <a:moveTo>
                    <a:pt x="4928" y="432015"/>
                  </a:moveTo>
                  <a:lnTo>
                    <a:pt x="1422" y="432015"/>
                  </a:lnTo>
                  <a:lnTo>
                    <a:pt x="1" y="433437"/>
                  </a:lnTo>
                  <a:lnTo>
                    <a:pt x="1" y="436951"/>
                  </a:lnTo>
                  <a:lnTo>
                    <a:pt x="1422" y="438372"/>
                  </a:lnTo>
                  <a:lnTo>
                    <a:pt x="4928" y="438372"/>
                  </a:lnTo>
                  <a:lnTo>
                    <a:pt x="6351" y="436951"/>
                  </a:lnTo>
                  <a:lnTo>
                    <a:pt x="6351" y="433437"/>
                  </a:lnTo>
                  <a:lnTo>
                    <a:pt x="4928" y="432015"/>
                  </a:lnTo>
                  <a:close/>
                </a:path>
                <a:path w="6350" h="1506220">
                  <a:moveTo>
                    <a:pt x="4928" y="444722"/>
                  </a:moveTo>
                  <a:lnTo>
                    <a:pt x="1422" y="444722"/>
                  </a:lnTo>
                  <a:lnTo>
                    <a:pt x="1" y="446143"/>
                  </a:lnTo>
                  <a:lnTo>
                    <a:pt x="1" y="449657"/>
                  </a:lnTo>
                  <a:lnTo>
                    <a:pt x="1422" y="451078"/>
                  </a:lnTo>
                  <a:lnTo>
                    <a:pt x="4928" y="451078"/>
                  </a:lnTo>
                  <a:lnTo>
                    <a:pt x="6351" y="449657"/>
                  </a:lnTo>
                  <a:lnTo>
                    <a:pt x="6351" y="446143"/>
                  </a:lnTo>
                  <a:lnTo>
                    <a:pt x="4928" y="444722"/>
                  </a:lnTo>
                  <a:close/>
                </a:path>
                <a:path w="6350" h="1506220">
                  <a:moveTo>
                    <a:pt x="4928" y="457428"/>
                  </a:moveTo>
                  <a:lnTo>
                    <a:pt x="1422" y="457428"/>
                  </a:lnTo>
                  <a:lnTo>
                    <a:pt x="1" y="458849"/>
                  </a:lnTo>
                  <a:lnTo>
                    <a:pt x="1" y="462363"/>
                  </a:lnTo>
                  <a:lnTo>
                    <a:pt x="1422" y="463784"/>
                  </a:lnTo>
                  <a:lnTo>
                    <a:pt x="4928" y="463784"/>
                  </a:lnTo>
                  <a:lnTo>
                    <a:pt x="6351" y="462363"/>
                  </a:lnTo>
                  <a:lnTo>
                    <a:pt x="6351" y="458849"/>
                  </a:lnTo>
                  <a:lnTo>
                    <a:pt x="4928" y="457428"/>
                  </a:lnTo>
                  <a:close/>
                </a:path>
                <a:path w="6350" h="1506220">
                  <a:moveTo>
                    <a:pt x="4928" y="470134"/>
                  </a:moveTo>
                  <a:lnTo>
                    <a:pt x="1422" y="470134"/>
                  </a:lnTo>
                  <a:lnTo>
                    <a:pt x="1" y="471556"/>
                  </a:lnTo>
                  <a:lnTo>
                    <a:pt x="1" y="475070"/>
                  </a:lnTo>
                  <a:lnTo>
                    <a:pt x="1422" y="476491"/>
                  </a:lnTo>
                  <a:lnTo>
                    <a:pt x="4928" y="476491"/>
                  </a:lnTo>
                  <a:lnTo>
                    <a:pt x="6351" y="475070"/>
                  </a:lnTo>
                  <a:lnTo>
                    <a:pt x="6351" y="471556"/>
                  </a:lnTo>
                  <a:lnTo>
                    <a:pt x="4928" y="470134"/>
                  </a:lnTo>
                  <a:close/>
                </a:path>
                <a:path w="6350" h="1506220">
                  <a:moveTo>
                    <a:pt x="4928" y="482841"/>
                  </a:moveTo>
                  <a:lnTo>
                    <a:pt x="1422" y="482841"/>
                  </a:lnTo>
                  <a:lnTo>
                    <a:pt x="1" y="484262"/>
                  </a:lnTo>
                  <a:lnTo>
                    <a:pt x="1" y="487776"/>
                  </a:lnTo>
                  <a:lnTo>
                    <a:pt x="1422" y="489197"/>
                  </a:lnTo>
                  <a:lnTo>
                    <a:pt x="4928" y="489197"/>
                  </a:lnTo>
                  <a:lnTo>
                    <a:pt x="6351" y="487776"/>
                  </a:lnTo>
                  <a:lnTo>
                    <a:pt x="6351" y="484262"/>
                  </a:lnTo>
                  <a:lnTo>
                    <a:pt x="4928" y="482841"/>
                  </a:lnTo>
                  <a:close/>
                </a:path>
                <a:path w="6350" h="1506220">
                  <a:moveTo>
                    <a:pt x="4928" y="495547"/>
                  </a:moveTo>
                  <a:lnTo>
                    <a:pt x="1422" y="495547"/>
                  </a:lnTo>
                  <a:lnTo>
                    <a:pt x="1" y="496968"/>
                  </a:lnTo>
                  <a:lnTo>
                    <a:pt x="1" y="500482"/>
                  </a:lnTo>
                  <a:lnTo>
                    <a:pt x="1422" y="501903"/>
                  </a:lnTo>
                  <a:lnTo>
                    <a:pt x="4928" y="501903"/>
                  </a:lnTo>
                  <a:lnTo>
                    <a:pt x="6351" y="500482"/>
                  </a:lnTo>
                  <a:lnTo>
                    <a:pt x="6351" y="496968"/>
                  </a:lnTo>
                  <a:lnTo>
                    <a:pt x="4928" y="495547"/>
                  </a:lnTo>
                  <a:close/>
                </a:path>
                <a:path w="6350" h="1506220">
                  <a:moveTo>
                    <a:pt x="4928" y="508253"/>
                  </a:moveTo>
                  <a:lnTo>
                    <a:pt x="1422" y="508253"/>
                  </a:lnTo>
                  <a:lnTo>
                    <a:pt x="1" y="509675"/>
                  </a:lnTo>
                  <a:lnTo>
                    <a:pt x="1" y="513189"/>
                  </a:lnTo>
                  <a:lnTo>
                    <a:pt x="1422" y="514610"/>
                  </a:lnTo>
                  <a:lnTo>
                    <a:pt x="4928" y="514610"/>
                  </a:lnTo>
                  <a:lnTo>
                    <a:pt x="6351" y="513189"/>
                  </a:lnTo>
                  <a:lnTo>
                    <a:pt x="6351" y="509675"/>
                  </a:lnTo>
                  <a:lnTo>
                    <a:pt x="4928" y="508253"/>
                  </a:lnTo>
                  <a:close/>
                </a:path>
                <a:path w="6350" h="1506220">
                  <a:moveTo>
                    <a:pt x="4928" y="520960"/>
                  </a:moveTo>
                  <a:lnTo>
                    <a:pt x="1422" y="520960"/>
                  </a:lnTo>
                  <a:lnTo>
                    <a:pt x="1" y="522381"/>
                  </a:lnTo>
                  <a:lnTo>
                    <a:pt x="1" y="525895"/>
                  </a:lnTo>
                  <a:lnTo>
                    <a:pt x="1422" y="527316"/>
                  </a:lnTo>
                  <a:lnTo>
                    <a:pt x="4928" y="527316"/>
                  </a:lnTo>
                  <a:lnTo>
                    <a:pt x="6351" y="525895"/>
                  </a:lnTo>
                  <a:lnTo>
                    <a:pt x="6351" y="522381"/>
                  </a:lnTo>
                  <a:lnTo>
                    <a:pt x="4928" y="520960"/>
                  </a:lnTo>
                  <a:close/>
                </a:path>
                <a:path w="6350" h="1506220">
                  <a:moveTo>
                    <a:pt x="4928" y="533666"/>
                  </a:moveTo>
                  <a:lnTo>
                    <a:pt x="1422" y="533666"/>
                  </a:lnTo>
                  <a:lnTo>
                    <a:pt x="1" y="535087"/>
                  </a:lnTo>
                  <a:lnTo>
                    <a:pt x="1" y="538601"/>
                  </a:lnTo>
                  <a:lnTo>
                    <a:pt x="1422" y="540023"/>
                  </a:lnTo>
                  <a:lnTo>
                    <a:pt x="4928" y="540023"/>
                  </a:lnTo>
                  <a:lnTo>
                    <a:pt x="6351" y="538601"/>
                  </a:lnTo>
                  <a:lnTo>
                    <a:pt x="6351" y="535087"/>
                  </a:lnTo>
                  <a:lnTo>
                    <a:pt x="4928" y="533666"/>
                  </a:lnTo>
                  <a:close/>
                </a:path>
                <a:path w="6350" h="1506220">
                  <a:moveTo>
                    <a:pt x="4928" y="546373"/>
                  </a:moveTo>
                  <a:lnTo>
                    <a:pt x="1422" y="546373"/>
                  </a:lnTo>
                  <a:lnTo>
                    <a:pt x="1" y="547794"/>
                  </a:lnTo>
                  <a:lnTo>
                    <a:pt x="1" y="551308"/>
                  </a:lnTo>
                  <a:lnTo>
                    <a:pt x="1422" y="552729"/>
                  </a:lnTo>
                  <a:lnTo>
                    <a:pt x="4928" y="552729"/>
                  </a:lnTo>
                  <a:lnTo>
                    <a:pt x="6351" y="551308"/>
                  </a:lnTo>
                  <a:lnTo>
                    <a:pt x="6351" y="547794"/>
                  </a:lnTo>
                  <a:lnTo>
                    <a:pt x="4928" y="546373"/>
                  </a:lnTo>
                  <a:close/>
                </a:path>
                <a:path w="6350" h="1506220">
                  <a:moveTo>
                    <a:pt x="4928" y="559079"/>
                  </a:moveTo>
                  <a:lnTo>
                    <a:pt x="1422" y="559079"/>
                  </a:lnTo>
                  <a:lnTo>
                    <a:pt x="1" y="560500"/>
                  </a:lnTo>
                  <a:lnTo>
                    <a:pt x="1" y="564014"/>
                  </a:lnTo>
                  <a:lnTo>
                    <a:pt x="1422" y="565435"/>
                  </a:lnTo>
                  <a:lnTo>
                    <a:pt x="4928" y="565435"/>
                  </a:lnTo>
                  <a:lnTo>
                    <a:pt x="6351" y="564014"/>
                  </a:lnTo>
                  <a:lnTo>
                    <a:pt x="6351" y="560500"/>
                  </a:lnTo>
                  <a:lnTo>
                    <a:pt x="4928" y="559079"/>
                  </a:lnTo>
                  <a:close/>
                </a:path>
                <a:path w="6350" h="1506220">
                  <a:moveTo>
                    <a:pt x="4928" y="571785"/>
                  </a:moveTo>
                  <a:lnTo>
                    <a:pt x="1422" y="571785"/>
                  </a:lnTo>
                  <a:lnTo>
                    <a:pt x="1" y="573206"/>
                  </a:lnTo>
                  <a:lnTo>
                    <a:pt x="1" y="576720"/>
                  </a:lnTo>
                  <a:lnTo>
                    <a:pt x="1422" y="578142"/>
                  </a:lnTo>
                  <a:lnTo>
                    <a:pt x="4928" y="578142"/>
                  </a:lnTo>
                  <a:lnTo>
                    <a:pt x="6351" y="576720"/>
                  </a:lnTo>
                  <a:lnTo>
                    <a:pt x="6351" y="573206"/>
                  </a:lnTo>
                  <a:lnTo>
                    <a:pt x="4928" y="571785"/>
                  </a:lnTo>
                  <a:close/>
                </a:path>
                <a:path w="6350" h="1506220">
                  <a:moveTo>
                    <a:pt x="4928" y="584492"/>
                  </a:moveTo>
                  <a:lnTo>
                    <a:pt x="1422" y="584492"/>
                  </a:lnTo>
                  <a:lnTo>
                    <a:pt x="1" y="585913"/>
                  </a:lnTo>
                  <a:lnTo>
                    <a:pt x="1" y="589427"/>
                  </a:lnTo>
                  <a:lnTo>
                    <a:pt x="1422" y="590848"/>
                  </a:lnTo>
                  <a:lnTo>
                    <a:pt x="4928" y="590848"/>
                  </a:lnTo>
                  <a:lnTo>
                    <a:pt x="6351" y="589427"/>
                  </a:lnTo>
                  <a:lnTo>
                    <a:pt x="6351" y="585913"/>
                  </a:lnTo>
                  <a:lnTo>
                    <a:pt x="4928" y="584492"/>
                  </a:lnTo>
                  <a:close/>
                </a:path>
                <a:path w="6350" h="1506220">
                  <a:moveTo>
                    <a:pt x="4928" y="597198"/>
                  </a:moveTo>
                  <a:lnTo>
                    <a:pt x="1422" y="597198"/>
                  </a:lnTo>
                  <a:lnTo>
                    <a:pt x="1" y="598619"/>
                  </a:lnTo>
                  <a:lnTo>
                    <a:pt x="1" y="602133"/>
                  </a:lnTo>
                  <a:lnTo>
                    <a:pt x="1422" y="603554"/>
                  </a:lnTo>
                  <a:lnTo>
                    <a:pt x="4928" y="603554"/>
                  </a:lnTo>
                  <a:lnTo>
                    <a:pt x="6351" y="602133"/>
                  </a:lnTo>
                  <a:lnTo>
                    <a:pt x="6351" y="598619"/>
                  </a:lnTo>
                  <a:lnTo>
                    <a:pt x="4928" y="597198"/>
                  </a:lnTo>
                  <a:close/>
                </a:path>
                <a:path w="6350" h="1506220">
                  <a:moveTo>
                    <a:pt x="4928" y="609904"/>
                  </a:moveTo>
                  <a:lnTo>
                    <a:pt x="1422" y="609904"/>
                  </a:lnTo>
                  <a:lnTo>
                    <a:pt x="1" y="611325"/>
                  </a:lnTo>
                  <a:lnTo>
                    <a:pt x="1" y="614840"/>
                  </a:lnTo>
                  <a:lnTo>
                    <a:pt x="1422" y="616261"/>
                  </a:lnTo>
                  <a:lnTo>
                    <a:pt x="4928" y="616261"/>
                  </a:lnTo>
                  <a:lnTo>
                    <a:pt x="6351" y="614840"/>
                  </a:lnTo>
                  <a:lnTo>
                    <a:pt x="6351" y="611325"/>
                  </a:lnTo>
                  <a:lnTo>
                    <a:pt x="4928" y="609904"/>
                  </a:lnTo>
                  <a:close/>
                </a:path>
                <a:path w="6350" h="1506220">
                  <a:moveTo>
                    <a:pt x="4928" y="622611"/>
                  </a:moveTo>
                  <a:lnTo>
                    <a:pt x="1422" y="622611"/>
                  </a:lnTo>
                  <a:lnTo>
                    <a:pt x="1" y="624032"/>
                  </a:lnTo>
                  <a:lnTo>
                    <a:pt x="1" y="627546"/>
                  </a:lnTo>
                  <a:lnTo>
                    <a:pt x="1422" y="628967"/>
                  </a:lnTo>
                  <a:lnTo>
                    <a:pt x="4928" y="628967"/>
                  </a:lnTo>
                  <a:lnTo>
                    <a:pt x="6351" y="627546"/>
                  </a:lnTo>
                  <a:lnTo>
                    <a:pt x="6351" y="624032"/>
                  </a:lnTo>
                  <a:lnTo>
                    <a:pt x="4928" y="622611"/>
                  </a:lnTo>
                  <a:close/>
                </a:path>
                <a:path w="6350" h="1506220">
                  <a:moveTo>
                    <a:pt x="4928" y="635317"/>
                  </a:moveTo>
                  <a:lnTo>
                    <a:pt x="1422" y="635317"/>
                  </a:lnTo>
                  <a:lnTo>
                    <a:pt x="1" y="636738"/>
                  </a:lnTo>
                  <a:lnTo>
                    <a:pt x="1" y="640252"/>
                  </a:lnTo>
                  <a:lnTo>
                    <a:pt x="1422" y="641673"/>
                  </a:lnTo>
                  <a:lnTo>
                    <a:pt x="4928" y="641673"/>
                  </a:lnTo>
                  <a:lnTo>
                    <a:pt x="6351" y="640252"/>
                  </a:lnTo>
                  <a:lnTo>
                    <a:pt x="6351" y="636738"/>
                  </a:lnTo>
                  <a:lnTo>
                    <a:pt x="4928" y="635317"/>
                  </a:lnTo>
                  <a:close/>
                </a:path>
                <a:path w="6350" h="1506220">
                  <a:moveTo>
                    <a:pt x="4928" y="648023"/>
                  </a:moveTo>
                  <a:lnTo>
                    <a:pt x="1422" y="648023"/>
                  </a:lnTo>
                  <a:lnTo>
                    <a:pt x="1" y="649444"/>
                  </a:lnTo>
                  <a:lnTo>
                    <a:pt x="1" y="652959"/>
                  </a:lnTo>
                  <a:lnTo>
                    <a:pt x="1422" y="654380"/>
                  </a:lnTo>
                  <a:lnTo>
                    <a:pt x="4928" y="654380"/>
                  </a:lnTo>
                  <a:lnTo>
                    <a:pt x="6351" y="652959"/>
                  </a:lnTo>
                  <a:lnTo>
                    <a:pt x="6351" y="649444"/>
                  </a:lnTo>
                  <a:lnTo>
                    <a:pt x="4928" y="648023"/>
                  </a:lnTo>
                  <a:close/>
                </a:path>
                <a:path w="6350" h="1506220">
                  <a:moveTo>
                    <a:pt x="4928" y="660730"/>
                  </a:moveTo>
                  <a:lnTo>
                    <a:pt x="1422" y="660730"/>
                  </a:lnTo>
                  <a:lnTo>
                    <a:pt x="1" y="662151"/>
                  </a:lnTo>
                  <a:lnTo>
                    <a:pt x="1" y="665665"/>
                  </a:lnTo>
                  <a:lnTo>
                    <a:pt x="1422" y="667086"/>
                  </a:lnTo>
                  <a:lnTo>
                    <a:pt x="4928" y="667086"/>
                  </a:lnTo>
                  <a:lnTo>
                    <a:pt x="6351" y="665665"/>
                  </a:lnTo>
                  <a:lnTo>
                    <a:pt x="6351" y="662151"/>
                  </a:lnTo>
                  <a:lnTo>
                    <a:pt x="4928" y="660730"/>
                  </a:lnTo>
                  <a:close/>
                </a:path>
                <a:path w="6350" h="1506220">
                  <a:moveTo>
                    <a:pt x="4928" y="673436"/>
                  </a:moveTo>
                  <a:lnTo>
                    <a:pt x="1422" y="673436"/>
                  </a:lnTo>
                  <a:lnTo>
                    <a:pt x="1" y="674857"/>
                  </a:lnTo>
                  <a:lnTo>
                    <a:pt x="1" y="678371"/>
                  </a:lnTo>
                  <a:lnTo>
                    <a:pt x="1422" y="679792"/>
                  </a:lnTo>
                  <a:lnTo>
                    <a:pt x="4928" y="679792"/>
                  </a:lnTo>
                  <a:lnTo>
                    <a:pt x="6351" y="678371"/>
                  </a:lnTo>
                  <a:lnTo>
                    <a:pt x="6351" y="674857"/>
                  </a:lnTo>
                  <a:lnTo>
                    <a:pt x="4928" y="673436"/>
                  </a:lnTo>
                  <a:close/>
                </a:path>
                <a:path w="6350" h="1506220">
                  <a:moveTo>
                    <a:pt x="4928" y="686142"/>
                  </a:moveTo>
                  <a:lnTo>
                    <a:pt x="1422" y="686142"/>
                  </a:lnTo>
                  <a:lnTo>
                    <a:pt x="1" y="687564"/>
                  </a:lnTo>
                  <a:lnTo>
                    <a:pt x="1" y="691078"/>
                  </a:lnTo>
                  <a:lnTo>
                    <a:pt x="1422" y="692499"/>
                  </a:lnTo>
                  <a:lnTo>
                    <a:pt x="4928" y="692499"/>
                  </a:lnTo>
                  <a:lnTo>
                    <a:pt x="6351" y="691078"/>
                  </a:lnTo>
                  <a:lnTo>
                    <a:pt x="6351" y="687564"/>
                  </a:lnTo>
                  <a:lnTo>
                    <a:pt x="4928" y="686142"/>
                  </a:lnTo>
                  <a:close/>
                </a:path>
                <a:path w="6350" h="1506220">
                  <a:moveTo>
                    <a:pt x="4928" y="698849"/>
                  </a:moveTo>
                  <a:lnTo>
                    <a:pt x="1422" y="698849"/>
                  </a:lnTo>
                  <a:lnTo>
                    <a:pt x="1" y="700270"/>
                  </a:lnTo>
                  <a:lnTo>
                    <a:pt x="1" y="703784"/>
                  </a:lnTo>
                  <a:lnTo>
                    <a:pt x="1422" y="705205"/>
                  </a:lnTo>
                  <a:lnTo>
                    <a:pt x="4928" y="705205"/>
                  </a:lnTo>
                  <a:lnTo>
                    <a:pt x="6351" y="703784"/>
                  </a:lnTo>
                  <a:lnTo>
                    <a:pt x="6351" y="700270"/>
                  </a:lnTo>
                  <a:lnTo>
                    <a:pt x="4928" y="698849"/>
                  </a:lnTo>
                  <a:close/>
                </a:path>
                <a:path w="6350" h="1506220">
                  <a:moveTo>
                    <a:pt x="4928" y="711555"/>
                  </a:moveTo>
                  <a:lnTo>
                    <a:pt x="1422" y="711555"/>
                  </a:lnTo>
                  <a:lnTo>
                    <a:pt x="1" y="712977"/>
                  </a:lnTo>
                  <a:lnTo>
                    <a:pt x="1" y="716490"/>
                  </a:lnTo>
                  <a:lnTo>
                    <a:pt x="1422" y="717911"/>
                  </a:lnTo>
                  <a:lnTo>
                    <a:pt x="4928" y="717911"/>
                  </a:lnTo>
                  <a:lnTo>
                    <a:pt x="6351" y="716490"/>
                  </a:lnTo>
                  <a:lnTo>
                    <a:pt x="6351" y="712977"/>
                  </a:lnTo>
                  <a:lnTo>
                    <a:pt x="4928" y="711555"/>
                  </a:lnTo>
                  <a:close/>
                </a:path>
                <a:path w="6350" h="1506220">
                  <a:moveTo>
                    <a:pt x="4928" y="724261"/>
                  </a:moveTo>
                  <a:lnTo>
                    <a:pt x="1422" y="724261"/>
                  </a:lnTo>
                  <a:lnTo>
                    <a:pt x="1" y="725684"/>
                  </a:lnTo>
                  <a:lnTo>
                    <a:pt x="1" y="729197"/>
                  </a:lnTo>
                  <a:lnTo>
                    <a:pt x="1422" y="730618"/>
                  </a:lnTo>
                  <a:lnTo>
                    <a:pt x="4928" y="730618"/>
                  </a:lnTo>
                  <a:lnTo>
                    <a:pt x="6351" y="729197"/>
                  </a:lnTo>
                  <a:lnTo>
                    <a:pt x="6351" y="725684"/>
                  </a:lnTo>
                  <a:lnTo>
                    <a:pt x="4928" y="724261"/>
                  </a:lnTo>
                  <a:close/>
                </a:path>
                <a:path w="6350" h="1506220">
                  <a:moveTo>
                    <a:pt x="4928" y="736968"/>
                  </a:moveTo>
                  <a:lnTo>
                    <a:pt x="1422" y="736968"/>
                  </a:lnTo>
                  <a:lnTo>
                    <a:pt x="1" y="738390"/>
                  </a:lnTo>
                  <a:lnTo>
                    <a:pt x="1" y="741903"/>
                  </a:lnTo>
                  <a:lnTo>
                    <a:pt x="1422" y="743324"/>
                  </a:lnTo>
                  <a:lnTo>
                    <a:pt x="4928" y="743324"/>
                  </a:lnTo>
                  <a:lnTo>
                    <a:pt x="6351" y="741903"/>
                  </a:lnTo>
                  <a:lnTo>
                    <a:pt x="6351" y="738390"/>
                  </a:lnTo>
                  <a:lnTo>
                    <a:pt x="4928" y="736968"/>
                  </a:lnTo>
                  <a:close/>
                </a:path>
                <a:path w="6350" h="1506220">
                  <a:moveTo>
                    <a:pt x="4928" y="749674"/>
                  </a:moveTo>
                  <a:lnTo>
                    <a:pt x="1422" y="749674"/>
                  </a:lnTo>
                  <a:lnTo>
                    <a:pt x="1" y="751097"/>
                  </a:lnTo>
                  <a:lnTo>
                    <a:pt x="1" y="754609"/>
                  </a:lnTo>
                  <a:lnTo>
                    <a:pt x="1422" y="756030"/>
                  </a:lnTo>
                  <a:lnTo>
                    <a:pt x="4928" y="756030"/>
                  </a:lnTo>
                  <a:lnTo>
                    <a:pt x="6351" y="754609"/>
                  </a:lnTo>
                  <a:lnTo>
                    <a:pt x="6351" y="751097"/>
                  </a:lnTo>
                  <a:lnTo>
                    <a:pt x="4928" y="749674"/>
                  </a:lnTo>
                  <a:close/>
                </a:path>
                <a:path w="6350" h="1506220">
                  <a:moveTo>
                    <a:pt x="4928" y="762380"/>
                  </a:moveTo>
                  <a:lnTo>
                    <a:pt x="1422" y="762380"/>
                  </a:lnTo>
                  <a:lnTo>
                    <a:pt x="1" y="763803"/>
                  </a:lnTo>
                  <a:lnTo>
                    <a:pt x="1" y="767316"/>
                  </a:lnTo>
                  <a:lnTo>
                    <a:pt x="1422" y="768737"/>
                  </a:lnTo>
                  <a:lnTo>
                    <a:pt x="4928" y="768737"/>
                  </a:lnTo>
                  <a:lnTo>
                    <a:pt x="6351" y="767316"/>
                  </a:lnTo>
                  <a:lnTo>
                    <a:pt x="6351" y="763803"/>
                  </a:lnTo>
                  <a:lnTo>
                    <a:pt x="4928" y="762380"/>
                  </a:lnTo>
                  <a:close/>
                </a:path>
                <a:path w="6350" h="1506220">
                  <a:moveTo>
                    <a:pt x="4928" y="775087"/>
                  </a:moveTo>
                  <a:lnTo>
                    <a:pt x="1422" y="775087"/>
                  </a:lnTo>
                  <a:lnTo>
                    <a:pt x="1" y="776509"/>
                  </a:lnTo>
                  <a:lnTo>
                    <a:pt x="1" y="780022"/>
                  </a:lnTo>
                  <a:lnTo>
                    <a:pt x="1422" y="781443"/>
                  </a:lnTo>
                  <a:lnTo>
                    <a:pt x="4928" y="781443"/>
                  </a:lnTo>
                  <a:lnTo>
                    <a:pt x="6351" y="780022"/>
                  </a:lnTo>
                  <a:lnTo>
                    <a:pt x="6351" y="776509"/>
                  </a:lnTo>
                  <a:lnTo>
                    <a:pt x="4928" y="775087"/>
                  </a:lnTo>
                  <a:close/>
                </a:path>
                <a:path w="6350" h="1506220">
                  <a:moveTo>
                    <a:pt x="4928" y="787793"/>
                  </a:moveTo>
                  <a:lnTo>
                    <a:pt x="1422" y="787793"/>
                  </a:lnTo>
                  <a:lnTo>
                    <a:pt x="1" y="789216"/>
                  </a:lnTo>
                  <a:lnTo>
                    <a:pt x="1" y="792728"/>
                  </a:lnTo>
                  <a:lnTo>
                    <a:pt x="1422" y="794150"/>
                  </a:lnTo>
                  <a:lnTo>
                    <a:pt x="4928" y="794150"/>
                  </a:lnTo>
                  <a:lnTo>
                    <a:pt x="6351" y="792728"/>
                  </a:lnTo>
                  <a:lnTo>
                    <a:pt x="6351" y="789216"/>
                  </a:lnTo>
                  <a:lnTo>
                    <a:pt x="4928" y="787793"/>
                  </a:lnTo>
                  <a:close/>
                </a:path>
                <a:path w="6350" h="1506220">
                  <a:moveTo>
                    <a:pt x="4928" y="800500"/>
                  </a:moveTo>
                  <a:lnTo>
                    <a:pt x="1422" y="800500"/>
                  </a:lnTo>
                  <a:lnTo>
                    <a:pt x="1" y="801922"/>
                  </a:lnTo>
                  <a:lnTo>
                    <a:pt x="1" y="805435"/>
                  </a:lnTo>
                  <a:lnTo>
                    <a:pt x="1422" y="806856"/>
                  </a:lnTo>
                  <a:lnTo>
                    <a:pt x="4928" y="806856"/>
                  </a:lnTo>
                  <a:lnTo>
                    <a:pt x="6351" y="805435"/>
                  </a:lnTo>
                  <a:lnTo>
                    <a:pt x="6351" y="801922"/>
                  </a:lnTo>
                  <a:lnTo>
                    <a:pt x="4928" y="800500"/>
                  </a:lnTo>
                  <a:close/>
                </a:path>
                <a:path w="6350" h="1506220">
                  <a:moveTo>
                    <a:pt x="4928" y="813206"/>
                  </a:moveTo>
                  <a:lnTo>
                    <a:pt x="1422" y="813206"/>
                  </a:lnTo>
                  <a:lnTo>
                    <a:pt x="1" y="814628"/>
                  </a:lnTo>
                  <a:lnTo>
                    <a:pt x="1" y="818141"/>
                  </a:lnTo>
                  <a:lnTo>
                    <a:pt x="1422" y="819562"/>
                  </a:lnTo>
                  <a:lnTo>
                    <a:pt x="4928" y="819562"/>
                  </a:lnTo>
                  <a:lnTo>
                    <a:pt x="6351" y="818141"/>
                  </a:lnTo>
                  <a:lnTo>
                    <a:pt x="6351" y="814628"/>
                  </a:lnTo>
                  <a:lnTo>
                    <a:pt x="4928" y="813206"/>
                  </a:lnTo>
                  <a:close/>
                </a:path>
                <a:path w="6350" h="1506220">
                  <a:moveTo>
                    <a:pt x="4928" y="825912"/>
                  </a:moveTo>
                  <a:lnTo>
                    <a:pt x="1422" y="825912"/>
                  </a:lnTo>
                  <a:lnTo>
                    <a:pt x="1" y="827335"/>
                  </a:lnTo>
                  <a:lnTo>
                    <a:pt x="1" y="830847"/>
                  </a:lnTo>
                  <a:lnTo>
                    <a:pt x="1422" y="832269"/>
                  </a:lnTo>
                  <a:lnTo>
                    <a:pt x="4928" y="832269"/>
                  </a:lnTo>
                  <a:lnTo>
                    <a:pt x="6351" y="830847"/>
                  </a:lnTo>
                  <a:lnTo>
                    <a:pt x="6351" y="827335"/>
                  </a:lnTo>
                  <a:lnTo>
                    <a:pt x="4928" y="825912"/>
                  </a:lnTo>
                  <a:close/>
                </a:path>
                <a:path w="6350" h="1506220">
                  <a:moveTo>
                    <a:pt x="4928" y="838619"/>
                  </a:moveTo>
                  <a:lnTo>
                    <a:pt x="1422" y="838619"/>
                  </a:lnTo>
                  <a:lnTo>
                    <a:pt x="1" y="840041"/>
                  </a:lnTo>
                  <a:lnTo>
                    <a:pt x="1" y="843554"/>
                  </a:lnTo>
                  <a:lnTo>
                    <a:pt x="1422" y="844975"/>
                  </a:lnTo>
                  <a:lnTo>
                    <a:pt x="4928" y="844975"/>
                  </a:lnTo>
                  <a:lnTo>
                    <a:pt x="6351" y="843554"/>
                  </a:lnTo>
                  <a:lnTo>
                    <a:pt x="6351" y="840041"/>
                  </a:lnTo>
                  <a:lnTo>
                    <a:pt x="4928" y="838619"/>
                  </a:lnTo>
                  <a:close/>
                </a:path>
                <a:path w="6350" h="1506220">
                  <a:moveTo>
                    <a:pt x="4928" y="851325"/>
                  </a:moveTo>
                  <a:lnTo>
                    <a:pt x="1422" y="851325"/>
                  </a:lnTo>
                  <a:lnTo>
                    <a:pt x="1" y="852747"/>
                  </a:lnTo>
                  <a:lnTo>
                    <a:pt x="1" y="856260"/>
                  </a:lnTo>
                  <a:lnTo>
                    <a:pt x="1422" y="857681"/>
                  </a:lnTo>
                  <a:lnTo>
                    <a:pt x="4928" y="857681"/>
                  </a:lnTo>
                  <a:lnTo>
                    <a:pt x="6351" y="856260"/>
                  </a:lnTo>
                  <a:lnTo>
                    <a:pt x="6351" y="852747"/>
                  </a:lnTo>
                  <a:lnTo>
                    <a:pt x="4928" y="851325"/>
                  </a:lnTo>
                  <a:close/>
                </a:path>
                <a:path w="6350" h="1506220">
                  <a:moveTo>
                    <a:pt x="4928" y="864031"/>
                  </a:moveTo>
                  <a:lnTo>
                    <a:pt x="1422" y="864031"/>
                  </a:lnTo>
                  <a:lnTo>
                    <a:pt x="1" y="865454"/>
                  </a:lnTo>
                  <a:lnTo>
                    <a:pt x="1" y="868967"/>
                  </a:lnTo>
                  <a:lnTo>
                    <a:pt x="1422" y="870388"/>
                  </a:lnTo>
                  <a:lnTo>
                    <a:pt x="4928" y="870388"/>
                  </a:lnTo>
                  <a:lnTo>
                    <a:pt x="6351" y="868967"/>
                  </a:lnTo>
                  <a:lnTo>
                    <a:pt x="6351" y="865454"/>
                  </a:lnTo>
                  <a:lnTo>
                    <a:pt x="4928" y="864031"/>
                  </a:lnTo>
                  <a:close/>
                </a:path>
                <a:path w="6350" h="1506220">
                  <a:moveTo>
                    <a:pt x="4928" y="876738"/>
                  </a:moveTo>
                  <a:lnTo>
                    <a:pt x="1422" y="876738"/>
                  </a:lnTo>
                  <a:lnTo>
                    <a:pt x="1" y="878160"/>
                  </a:lnTo>
                  <a:lnTo>
                    <a:pt x="1" y="881673"/>
                  </a:lnTo>
                  <a:lnTo>
                    <a:pt x="1422" y="883094"/>
                  </a:lnTo>
                  <a:lnTo>
                    <a:pt x="4928" y="883094"/>
                  </a:lnTo>
                  <a:lnTo>
                    <a:pt x="6351" y="881673"/>
                  </a:lnTo>
                  <a:lnTo>
                    <a:pt x="6351" y="878160"/>
                  </a:lnTo>
                  <a:lnTo>
                    <a:pt x="4928" y="876738"/>
                  </a:lnTo>
                  <a:close/>
                </a:path>
                <a:path w="6350" h="1506220">
                  <a:moveTo>
                    <a:pt x="4928" y="889444"/>
                  </a:moveTo>
                  <a:lnTo>
                    <a:pt x="1422" y="889444"/>
                  </a:lnTo>
                  <a:lnTo>
                    <a:pt x="1" y="890866"/>
                  </a:lnTo>
                  <a:lnTo>
                    <a:pt x="1" y="894379"/>
                  </a:lnTo>
                  <a:lnTo>
                    <a:pt x="1422" y="895802"/>
                  </a:lnTo>
                  <a:lnTo>
                    <a:pt x="4928" y="895802"/>
                  </a:lnTo>
                  <a:lnTo>
                    <a:pt x="6351" y="894379"/>
                  </a:lnTo>
                  <a:lnTo>
                    <a:pt x="6351" y="890866"/>
                  </a:lnTo>
                  <a:lnTo>
                    <a:pt x="4928" y="889444"/>
                  </a:lnTo>
                  <a:close/>
                </a:path>
                <a:path w="6350" h="1506220">
                  <a:moveTo>
                    <a:pt x="4928" y="902152"/>
                  </a:moveTo>
                  <a:lnTo>
                    <a:pt x="1422" y="902152"/>
                  </a:lnTo>
                  <a:lnTo>
                    <a:pt x="1" y="903573"/>
                  </a:lnTo>
                  <a:lnTo>
                    <a:pt x="1" y="907086"/>
                  </a:lnTo>
                  <a:lnTo>
                    <a:pt x="1422" y="908508"/>
                  </a:lnTo>
                  <a:lnTo>
                    <a:pt x="4928" y="908508"/>
                  </a:lnTo>
                  <a:lnTo>
                    <a:pt x="6351" y="907086"/>
                  </a:lnTo>
                  <a:lnTo>
                    <a:pt x="6351" y="903573"/>
                  </a:lnTo>
                  <a:lnTo>
                    <a:pt x="4928" y="902152"/>
                  </a:lnTo>
                  <a:close/>
                </a:path>
                <a:path w="6350" h="1506220">
                  <a:moveTo>
                    <a:pt x="4928" y="914858"/>
                  </a:moveTo>
                  <a:lnTo>
                    <a:pt x="1422" y="914858"/>
                  </a:lnTo>
                  <a:lnTo>
                    <a:pt x="1" y="916279"/>
                  </a:lnTo>
                  <a:lnTo>
                    <a:pt x="1" y="919792"/>
                  </a:lnTo>
                  <a:lnTo>
                    <a:pt x="1422" y="921214"/>
                  </a:lnTo>
                  <a:lnTo>
                    <a:pt x="4928" y="921214"/>
                  </a:lnTo>
                  <a:lnTo>
                    <a:pt x="6351" y="919792"/>
                  </a:lnTo>
                  <a:lnTo>
                    <a:pt x="6351" y="916279"/>
                  </a:lnTo>
                  <a:lnTo>
                    <a:pt x="4928" y="914858"/>
                  </a:lnTo>
                  <a:close/>
                </a:path>
                <a:path w="6350" h="1506220">
                  <a:moveTo>
                    <a:pt x="4928" y="927564"/>
                  </a:moveTo>
                  <a:lnTo>
                    <a:pt x="1422" y="927564"/>
                  </a:lnTo>
                  <a:lnTo>
                    <a:pt x="1" y="928985"/>
                  </a:lnTo>
                  <a:lnTo>
                    <a:pt x="1" y="932498"/>
                  </a:lnTo>
                  <a:lnTo>
                    <a:pt x="1422" y="933921"/>
                  </a:lnTo>
                  <a:lnTo>
                    <a:pt x="4928" y="933921"/>
                  </a:lnTo>
                  <a:lnTo>
                    <a:pt x="6351" y="932498"/>
                  </a:lnTo>
                  <a:lnTo>
                    <a:pt x="6351" y="928985"/>
                  </a:lnTo>
                  <a:lnTo>
                    <a:pt x="4928" y="927564"/>
                  </a:lnTo>
                  <a:close/>
                </a:path>
                <a:path w="6350" h="1506220">
                  <a:moveTo>
                    <a:pt x="4928" y="940271"/>
                  </a:moveTo>
                  <a:lnTo>
                    <a:pt x="1422" y="940271"/>
                  </a:lnTo>
                  <a:lnTo>
                    <a:pt x="1" y="941692"/>
                  </a:lnTo>
                  <a:lnTo>
                    <a:pt x="1" y="945205"/>
                  </a:lnTo>
                  <a:lnTo>
                    <a:pt x="1422" y="946627"/>
                  </a:lnTo>
                  <a:lnTo>
                    <a:pt x="4928" y="946627"/>
                  </a:lnTo>
                  <a:lnTo>
                    <a:pt x="6351" y="945205"/>
                  </a:lnTo>
                  <a:lnTo>
                    <a:pt x="6351" y="941692"/>
                  </a:lnTo>
                  <a:lnTo>
                    <a:pt x="4928" y="940271"/>
                  </a:lnTo>
                  <a:close/>
                </a:path>
                <a:path w="6350" h="1506220">
                  <a:moveTo>
                    <a:pt x="4928" y="952977"/>
                  </a:moveTo>
                  <a:lnTo>
                    <a:pt x="1422" y="952977"/>
                  </a:lnTo>
                  <a:lnTo>
                    <a:pt x="1" y="954398"/>
                  </a:lnTo>
                  <a:lnTo>
                    <a:pt x="1" y="957911"/>
                  </a:lnTo>
                  <a:lnTo>
                    <a:pt x="1422" y="959333"/>
                  </a:lnTo>
                  <a:lnTo>
                    <a:pt x="4928" y="959333"/>
                  </a:lnTo>
                  <a:lnTo>
                    <a:pt x="6351" y="957911"/>
                  </a:lnTo>
                  <a:lnTo>
                    <a:pt x="6351" y="954398"/>
                  </a:lnTo>
                  <a:lnTo>
                    <a:pt x="4928" y="952977"/>
                  </a:lnTo>
                  <a:close/>
                </a:path>
                <a:path w="6350" h="1506220">
                  <a:moveTo>
                    <a:pt x="4928" y="965683"/>
                  </a:moveTo>
                  <a:lnTo>
                    <a:pt x="1422" y="965683"/>
                  </a:lnTo>
                  <a:lnTo>
                    <a:pt x="1" y="967104"/>
                  </a:lnTo>
                  <a:lnTo>
                    <a:pt x="1" y="970617"/>
                  </a:lnTo>
                  <a:lnTo>
                    <a:pt x="1422" y="972040"/>
                  </a:lnTo>
                  <a:lnTo>
                    <a:pt x="4928" y="972040"/>
                  </a:lnTo>
                  <a:lnTo>
                    <a:pt x="6351" y="970617"/>
                  </a:lnTo>
                  <a:lnTo>
                    <a:pt x="6351" y="967104"/>
                  </a:lnTo>
                  <a:lnTo>
                    <a:pt x="4928" y="965683"/>
                  </a:lnTo>
                  <a:close/>
                </a:path>
                <a:path w="6350" h="1506220">
                  <a:moveTo>
                    <a:pt x="4928" y="978390"/>
                  </a:moveTo>
                  <a:lnTo>
                    <a:pt x="1422" y="978390"/>
                  </a:lnTo>
                  <a:lnTo>
                    <a:pt x="1" y="979811"/>
                  </a:lnTo>
                  <a:lnTo>
                    <a:pt x="1" y="983324"/>
                  </a:lnTo>
                  <a:lnTo>
                    <a:pt x="1422" y="984746"/>
                  </a:lnTo>
                  <a:lnTo>
                    <a:pt x="4928" y="984746"/>
                  </a:lnTo>
                  <a:lnTo>
                    <a:pt x="6351" y="983324"/>
                  </a:lnTo>
                  <a:lnTo>
                    <a:pt x="6351" y="979811"/>
                  </a:lnTo>
                  <a:lnTo>
                    <a:pt x="4928" y="978390"/>
                  </a:lnTo>
                  <a:close/>
                </a:path>
                <a:path w="6350" h="1506220">
                  <a:moveTo>
                    <a:pt x="4928" y="991096"/>
                  </a:moveTo>
                  <a:lnTo>
                    <a:pt x="1422" y="991096"/>
                  </a:lnTo>
                  <a:lnTo>
                    <a:pt x="1" y="992517"/>
                  </a:lnTo>
                  <a:lnTo>
                    <a:pt x="1" y="996030"/>
                  </a:lnTo>
                  <a:lnTo>
                    <a:pt x="1422" y="997452"/>
                  </a:lnTo>
                  <a:lnTo>
                    <a:pt x="4928" y="997452"/>
                  </a:lnTo>
                  <a:lnTo>
                    <a:pt x="6351" y="996030"/>
                  </a:lnTo>
                  <a:lnTo>
                    <a:pt x="6351" y="992517"/>
                  </a:lnTo>
                  <a:lnTo>
                    <a:pt x="4928" y="991096"/>
                  </a:lnTo>
                  <a:close/>
                </a:path>
                <a:path w="6350" h="1506220">
                  <a:moveTo>
                    <a:pt x="4928" y="1003802"/>
                  </a:moveTo>
                  <a:lnTo>
                    <a:pt x="1422" y="1003802"/>
                  </a:lnTo>
                  <a:lnTo>
                    <a:pt x="1" y="1005224"/>
                  </a:lnTo>
                  <a:lnTo>
                    <a:pt x="1" y="1008736"/>
                  </a:lnTo>
                  <a:lnTo>
                    <a:pt x="1422" y="1010159"/>
                  </a:lnTo>
                  <a:lnTo>
                    <a:pt x="4928" y="1010159"/>
                  </a:lnTo>
                  <a:lnTo>
                    <a:pt x="6351" y="1008736"/>
                  </a:lnTo>
                  <a:lnTo>
                    <a:pt x="6351" y="1005224"/>
                  </a:lnTo>
                  <a:lnTo>
                    <a:pt x="4928" y="1003802"/>
                  </a:lnTo>
                  <a:close/>
                </a:path>
                <a:path w="6350" h="1506220">
                  <a:moveTo>
                    <a:pt x="4928" y="1016509"/>
                  </a:moveTo>
                  <a:lnTo>
                    <a:pt x="1422" y="1016509"/>
                  </a:lnTo>
                  <a:lnTo>
                    <a:pt x="1" y="1017930"/>
                  </a:lnTo>
                  <a:lnTo>
                    <a:pt x="1" y="1021443"/>
                  </a:lnTo>
                  <a:lnTo>
                    <a:pt x="1422" y="1022865"/>
                  </a:lnTo>
                  <a:lnTo>
                    <a:pt x="4928" y="1022865"/>
                  </a:lnTo>
                  <a:lnTo>
                    <a:pt x="6351" y="1021443"/>
                  </a:lnTo>
                  <a:lnTo>
                    <a:pt x="6351" y="1017930"/>
                  </a:lnTo>
                  <a:lnTo>
                    <a:pt x="4928" y="1016509"/>
                  </a:lnTo>
                  <a:close/>
                </a:path>
                <a:path w="6350" h="1506220">
                  <a:moveTo>
                    <a:pt x="4928" y="1029215"/>
                  </a:moveTo>
                  <a:lnTo>
                    <a:pt x="1422" y="1029215"/>
                  </a:lnTo>
                  <a:lnTo>
                    <a:pt x="1" y="1030636"/>
                  </a:lnTo>
                  <a:lnTo>
                    <a:pt x="1" y="1034149"/>
                  </a:lnTo>
                  <a:lnTo>
                    <a:pt x="1422" y="1035571"/>
                  </a:lnTo>
                  <a:lnTo>
                    <a:pt x="4928" y="1035571"/>
                  </a:lnTo>
                  <a:lnTo>
                    <a:pt x="6351" y="1034149"/>
                  </a:lnTo>
                  <a:lnTo>
                    <a:pt x="6351" y="1030636"/>
                  </a:lnTo>
                  <a:lnTo>
                    <a:pt x="4928" y="1029215"/>
                  </a:lnTo>
                  <a:close/>
                </a:path>
                <a:path w="6350" h="1506220">
                  <a:moveTo>
                    <a:pt x="4928" y="1041921"/>
                  </a:moveTo>
                  <a:lnTo>
                    <a:pt x="1422" y="1041921"/>
                  </a:lnTo>
                  <a:lnTo>
                    <a:pt x="1" y="1043343"/>
                  </a:lnTo>
                  <a:lnTo>
                    <a:pt x="1" y="1046855"/>
                  </a:lnTo>
                  <a:lnTo>
                    <a:pt x="1422" y="1048278"/>
                  </a:lnTo>
                  <a:lnTo>
                    <a:pt x="4928" y="1048278"/>
                  </a:lnTo>
                  <a:lnTo>
                    <a:pt x="6351" y="1046855"/>
                  </a:lnTo>
                  <a:lnTo>
                    <a:pt x="6351" y="1043343"/>
                  </a:lnTo>
                  <a:lnTo>
                    <a:pt x="4928" y="1041921"/>
                  </a:lnTo>
                  <a:close/>
                </a:path>
                <a:path w="6350" h="1506220">
                  <a:moveTo>
                    <a:pt x="4928" y="1054628"/>
                  </a:moveTo>
                  <a:lnTo>
                    <a:pt x="1422" y="1054628"/>
                  </a:lnTo>
                  <a:lnTo>
                    <a:pt x="1" y="1056049"/>
                  </a:lnTo>
                  <a:lnTo>
                    <a:pt x="1" y="1059563"/>
                  </a:lnTo>
                  <a:lnTo>
                    <a:pt x="1422" y="1060984"/>
                  </a:lnTo>
                  <a:lnTo>
                    <a:pt x="4928" y="1060984"/>
                  </a:lnTo>
                  <a:lnTo>
                    <a:pt x="6351" y="1059563"/>
                  </a:lnTo>
                  <a:lnTo>
                    <a:pt x="6351" y="1056049"/>
                  </a:lnTo>
                  <a:lnTo>
                    <a:pt x="4928" y="1054628"/>
                  </a:lnTo>
                  <a:close/>
                </a:path>
                <a:path w="6350" h="1506220">
                  <a:moveTo>
                    <a:pt x="4928" y="1067334"/>
                  </a:moveTo>
                  <a:lnTo>
                    <a:pt x="1422" y="1067334"/>
                  </a:lnTo>
                  <a:lnTo>
                    <a:pt x="1" y="1068755"/>
                  </a:lnTo>
                  <a:lnTo>
                    <a:pt x="1" y="1072269"/>
                  </a:lnTo>
                  <a:lnTo>
                    <a:pt x="1422" y="1073691"/>
                  </a:lnTo>
                  <a:lnTo>
                    <a:pt x="4928" y="1073691"/>
                  </a:lnTo>
                  <a:lnTo>
                    <a:pt x="6351" y="1072269"/>
                  </a:lnTo>
                  <a:lnTo>
                    <a:pt x="6351" y="1068755"/>
                  </a:lnTo>
                  <a:lnTo>
                    <a:pt x="4928" y="1067334"/>
                  </a:lnTo>
                  <a:close/>
                </a:path>
                <a:path w="6350" h="1506220">
                  <a:moveTo>
                    <a:pt x="4928" y="1080041"/>
                  </a:moveTo>
                  <a:lnTo>
                    <a:pt x="1422" y="1080041"/>
                  </a:lnTo>
                  <a:lnTo>
                    <a:pt x="1" y="1081462"/>
                  </a:lnTo>
                  <a:lnTo>
                    <a:pt x="1" y="1084976"/>
                  </a:lnTo>
                  <a:lnTo>
                    <a:pt x="1422" y="1086397"/>
                  </a:lnTo>
                  <a:lnTo>
                    <a:pt x="4928" y="1086397"/>
                  </a:lnTo>
                  <a:lnTo>
                    <a:pt x="6351" y="1084976"/>
                  </a:lnTo>
                  <a:lnTo>
                    <a:pt x="6351" y="1081462"/>
                  </a:lnTo>
                  <a:lnTo>
                    <a:pt x="4928" y="1080041"/>
                  </a:lnTo>
                  <a:close/>
                </a:path>
                <a:path w="6350" h="1506220">
                  <a:moveTo>
                    <a:pt x="4928" y="1092747"/>
                  </a:moveTo>
                  <a:lnTo>
                    <a:pt x="1422" y="1092747"/>
                  </a:lnTo>
                  <a:lnTo>
                    <a:pt x="1" y="1094168"/>
                  </a:lnTo>
                  <a:lnTo>
                    <a:pt x="1" y="1097682"/>
                  </a:lnTo>
                  <a:lnTo>
                    <a:pt x="1422" y="1099103"/>
                  </a:lnTo>
                  <a:lnTo>
                    <a:pt x="4928" y="1099103"/>
                  </a:lnTo>
                  <a:lnTo>
                    <a:pt x="6351" y="1097682"/>
                  </a:lnTo>
                  <a:lnTo>
                    <a:pt x="6351" y="1094168"/>
                  </a:lnTo>
                  <a:lnTo>
                    <a:pt x="4928" y="1092747"/>
                  </a:lnTo>
                  <a:close/>
                </a:path>
                <a:path w="6350" h="1506220">
                  <a:moveTo>
                    <a:pt x="4928" y="1105453"/>
                  </a:moveTo>
                  <a:lnTo>
                    <a:pt x="1422" y="1105453"/>
                  </a:lnTo>
                  <a:lnTo>
                    <a:pt x="1" y="1106874"/>
                  </a:lnTo>
                  <a:lnTo>
                    <a:pt x="1" y="1110388"/>
                  </a:lnTo>
                  <a:lnTo>
                    <a:pt x="1422" y="1111810"/>
                  </a:lnTo>
                  <a:lnTo>
                    <a:pt x="4928" y="1111810"/>
                  </a:lnTo>
                  <a:lnTo>
                    <a:pt x="6351" y="1110388"/>
                  </a:lnTo>
                  <a:lnTo>
                    <a:pt x="6351" y="1106874"/>
                  </a:lnTo>
                  <a:lnTo>
                    <a:pt x="4928" y="1105453"/>
                  </a:lnTo>
                  <a:close/>
                </a:path>
                <a:path w="6350" h="1506220">
                  <a:moveTo>
                    <a:pt x="4928" y="1118160"/>
                  </a:moveTo>
                  <a:lnTo>
                    <a:pt x="1422" y="1118160"/>
                  </a:lnTo>
                  <a:lnTo>
                    <a:pt x="1" y="1119581"/>
                  </a:lnTo>
                  <a:lnTo>
                    <a:pt x="1" y="1123095"/>
                  </a:lnTo>
                  <a:lnTo>
                    <a:pt x="1422" y="1124516"/>
                  </a:lnTo>
                  <a:lnTo>
                    <a:pt x="4928" y="1124516"/>
                  </a:lnTo>
                  <a:lnTo>
                    <a:pt x="6351" y="1123095"/>
                  </a:lnTo>
                  <a:lnTo>
                    <a:pt x="6351" y="1119581"/>
                  </a:lnTo>
                  <a:lnTo>
                    <a:pt x="4928" y="1118160"/>
                  </a:lnTo>
                  <a:close/>
                </a:path>
                <a:path w="6350" h="1506220">
                  <a:moveTo>
                    <a:pt x="4928" y="1130866"/>
                  </a:moveTo>
                  <a:lnTo>
                    <a:pt x="1422" y="1130866"/>
                  </a:lnTo>
                  <a:lnTo>
                    <a:pt x="1" y="1132287"/>
                  </a:lnTo>
                  <a:lnTo>
                    <a:pt x="1" y="1135801"/>
                  </a:lnTo>
                  <a:lnTo>
                    <a:pt x="1422" y="1137222"/>
                  </a:lnTo>
                  <a:lnTo>
                    <a:pt x="4928" y="1137222"/>
                  </a:lnTo>
                  <a:lnTo>
                    <a:pt x="6351" y="1135801"/>
                  </a:lnTo>
                  <a:lnTo>
                    <a:pt x="6351" y="1132287"/>
                  </a:lnTo>
                  <a:lnTo>
                    <a:pt x="4928" y="1130866"/>
                  </a:lnTo>
                  <a:close/>
                </a:path>
                <a:path w="6350" h="1506220">
                  <a:moveTo>
                    <a:pt x="4928" y="1143572"/>
                  </a:moveTo>
                  <a:lnTo>
                    <a:pt x="1422" y="1143572"/>
                  </a:lnTo>
                  <a:lnTo>
                    <a:pt x="1" y="1144993"/>
                  </a:lnTo>
                  <a:lnTo>
                    <a:pt x="1" y="1148507"/>
                  </a:lnTo>
                  <a:lnTo>
                    <a:pt x="1422" y="1149929"/>
                  </a:lnTo>
                  <a:lnTo>
                    <a:pt x="4928" y="1149929"/>
                  </a:lnTo>
                  <a:lnTo>
                    <a:pt x="6351" y="1148507"/>
                  </a:lnTo>
                  <a:lnTo>
                    <a:pt x="6351" y="1144993"/>
                  </a:lnTo>
                  <a:lnTo>
                    <a:pt x="4928" y="1143572"/>
                  </a:lnTo>
                  <a:close/>
                </a:path>
                <a:path w="6350" h="1506220">
                  <a:moveTo>
                    <a:pt x="4928" y="1156279"/>
                  </a:moveTo>
                  <a:lnTo>
                    <a:pt x="1422" y="1156279"/>
                  </a:lnTo>
                  <a:lnTo>
                    <a:pt x="1" y="1157700"/>
                  </a:lnTo>
                  <a:lnTo>
                    <a:pt x="1" y="1161214"/>
                  </a:lnTo>
                  <a:lnTo>
                    <a:pt x="1422" y="1162635"/>
                  </a:lnTo>
                  <a:lnTo>
                    <a:pt x="4928" y="1162635"/>
                  </a:lnTo>
                  <a:lnTo>
                    <a:pt x="6351" y="1161214"/>
                  </a:lnTo>
                  <a:lnTo>
                    <a:pt x="6351" y="1157700"/>
                  </a:lnTo>
                  <a:lnTo>
                    <a:pt x="4928" y="1156279"/>
                  </a:lnTo>
                  <a:close/>
                </a:path>
                <a:path w="6350" h="1506220">
                  <a:moveTo>
                    <a:pt x="4928" y="1168985"/>
                  </a:moveTo>
                  <a:lnTo>
                    <a:pt x="1422" y="1168985"/>
                  </a:lnTo>
                  <a:lnTo>
                    <a:pt x="1" y="1170406"/>
                  </a:lnTo>
                  <a:lnTo>
                    <a:pt x="1" y="1173920"/>
                  </a:lnTo>
                  <a:lnTo>
                    <a:pt x="1422" y="1175341"/>
                  </a:lnTo>
                  <a:lnTo>
                    <a:pt x="4928" y="1175341"/>
                  </a:lnTo>
                  <a:lnTo>
                    <a:pt x="6351" y="1173920"/>
                  </a:lnTo>
                  <a:lnTo>
                    <a:pt x="6351" y="1170406"/>
                  </a:lnTo>
                  <a:lnTo>
                    <a:pt x="4928" y="1168985"/>
                  </a:lnTo>
                  <a:close/>
                </a:path>
                <a:path w="6350" h="1506220">
                  <a:moveTo>
                    <a:pt x="4928" y="1181691"/>
                  </a:moveTo>
                  <a:lnTo>
                    <a:pt x="1422" y="1181691"/>
                  </a:lnTo>
                  <a:lnTo>
                    <a:pt x="1" y="1183112"/>
                  </a:lnTo>
                  <a:lnTo>
                    <a:pt x="1" y="1186627"/>
                  </a:lnTo>
                  <a:lnTo>
                    <a:pt x="1422" y="1188048"/>
                  </a:lnTo>
                  <a:lnTo>
                    <a:pt x="4928" y="1188048"/>
                  </a:lnTo>
                  <a:lnTo>
                    <a:pt x="6351" y="1186627"/>
                  </a:lnTo>
                  <a:lnTo>
                    <a:pt x="6351" y="1183112"/>
                  </a:lnTo>
                  <a:lnTo>
                    <a:pt x="4928" y="1181691"/>
                  </a:lnTo>
                  <a:close/>
                </a:path>
                <a:path w="6350" h="1506220">
                  <a:moveTo>
                    <a:pt x="4928" y="1194398"/>
                  </a:moveTo>
                  <a:lnTo>
                    <a:pt x="1422" y="1194398"/>
                  </a:lnTo>
                  <a:lnTo>
                    <a:pt x="1" y="1195819"/>
                  </a:lnTo>
                  <a:lnTo>
                    <a:pt x="1" y="1199333"/>
                  </a:lnTo>
                  <a:lnTo>
                    <a:pt x="1422" y="1200754"/>
                  </a:lnTo>
                  <a:lnTo>
                    <a:pt x="4928" y="1200754"/>
                  </a:lnTo>
                  <a:lnTo>
                    <a:pt x="6351" y="1199333"/>
                  </a:lnTo>
                  <a:lnTo>
                    <a:pt x="6351" y="1195819"/>
                  </a:lnTo>
                  <a:lnTo>
                    <a:pt x="4928" y="1194398"/>
                  </a:lnTo>
                  <a:close/>
                </a:path>
                <a:path w="6350" h="1506220">
                  <a:moveTo>
                    <a:pt x="4928" y="1207104"/>
                  </a:moveTo>
                  <a:lnTo>
                    <a:pt x="1422" y="1207104"/>
                  </a:lnTo>
                  <a:lnTo>
                    <a:pt x="1" y="1208525"/>
                  </a:lnTo>
                  <a:lnTo>
                    <a:pt x="1" y="1212039"/>
                  </a:lnTo>
                  <a:lnTo>
                    <a:pt x="1422" y="1213460"/>
                  </a:lnTo>
                  <a:lnTo>
                    <a:pt x="4928" y="1213460"/>
                  </a:lnTo>
                  <a:lnTo>
                    <a:pt x="6351" y="1212039"/>
                  </a:lnTo>
                  <a:lnTo>
                    <a:pt x="6351" y="1208525"/>
                  </a:lnTo>
                  <a:lnTo>
                    <a:pt x="4928" y="1207104"/>
                  </a:lnTo>
                  <a:close/>
                </a:path>
                <a:path w="6350" h="1506220">
                  <a:moveTo>
                    <a:pt x="4928" y="1219810"/>
                  </a:moveTo>
                  <a:lnTo>
                    <a:pt x="1422" y="1219810"/>
                  </a:lnTo>
                  <a:lnTo>
                    <a:pt x="1" y="1221231"/>
                  </a:lnTo>
                  <a:lnTo>
                    <a:pt x="1" y="1224746"/>
                  </a:lnTo>
                  <a:lnTo>
                    <a:pt x="1422" y="1226167"/>
                  </a:lnTo>
                  <a:lnTo>
                    <a:pt x="4928" y="1226167"/>
                  </a:lnTo>
                  <a:lnTo>
                    <a:pt x="6351" y="1224746"/>
                  </a:lnTo>
                  <a:lnTo>
                    <a:pt x="6351" y="1221231"/>
                  </a:lnTo>
                  <a:lnTo>
                    <a:pt x="4928" y="1219810"/>
                  </a:lnTo>
                  <a:close/>
                </a:path>
                <a:path w="6350" h="1506220">
                  <a:moveTo>
                    <a:pt x="4928" y="1232517"/>
                  </a:moveTo>
                  <a:lnTo>
                    <a:pt x="1422" y="1232517"/>
                  </a:lnTo>
                  <a:lnTo>
                    <a:pt x="1" y="1233938"/>
                  </a:lnTo>
                  <a:lnTo>
                    <a:pt x="1" y="1237452"/>
                  </a:lnTo>
                  <a:lnTo>
                    <a:pt x="1422" y="1238873"/>
                  </a:lnTo>
                  <a:lnTo>
                    <a:pt x="4928" y="1238873"/>
                  </a:lnTo>
                  <a:lnTo>
                    <a:pt x="6351" y="1237452"/>
                  </a:lnTo>
                  <a:lnTo>
                    <a:pt x="6351" y="1233938"/>
                  </a:lnTo>
                  <a:lnTo>
                    <a:pt x="4928" y="1232517"/>
                  </a:lnTo>
                  <a:close/>
                </a:path>
                <a:path w="6350" h="1506220">
                  <a:moveTo>
                    <a:pt x="4928" y="1245223"/>
                  </a:moveTo>
                  <a:lnTo>
                    <a:pt x="1422" y="1245223"/>
                  </a:lnTo>
                  <a:lnTo>
                    <a:pt x="1" y="1246644"/>
                  </a:lnTo>
                  <a:lnTo>
                    <a:pt x="1" y="1250158"/>
                  </a:lnTo>
                  <a:lnTo>
                    <a:pt x="1422" y="1251579"/>
                  </a:lnTo>
                  <a:lnTo>
                    <a:pt x="4928" y="1251579"/>
                  </a:lnTo>
                  <a:lnTo>
                    <a:pt x="6351" y="1250158"/>
                  </a:lnTo>
                  <a:lnTo>
                    <a:pt x="6351" y="1246644"/>
                  </a:lnTo>
                  <a:lnTo>
                    <a:pt x="4928" y="1245223"/>
                  </a:lnTo>
                  <a:close/>
                </a:path>
                <a:path w="6350" h="1506220">
                  <a:moveTo>
                    <a:pt x="4928" y="1257929"/>
                  </a:moveTo>
                  <a:lnTo>
                    <a:pt x="1422" y="1257929"/>
                  </a:lnTo>
                  <a:lnTo>
                    <a:pt x="1" y="1259351"/>
                  </a:lnTo>
                  <a:lnTo>
                    <a:pt x="1" y="1262865"/>
                  </a:lnTo>
                  <a:lnTo>
                    <a:pt x="1422" y="1264286"/>
                  </a:lnTo>
                  <a:lnTo>
                    <a:pt x="4928" y="1264286"/>
                  </a:lnTo>
                  <a:lnTo>
                    <a:pt x="6351" y="1262865"/>
                  </a:lnTo>
                  <a:lnTo>
                    <a:pt x="6351" y="1259351"/>
                  </a:lnTo>
                  <a:lnTo>
                    <a:pt x="4928" y="1257929"/>
                  </a:lnTo>
                  <a:close/>
                </a:path>
                <a:path w="6350" h="1506220">
                  <a:moveTo>
                    <a:pt x="4928" y="1270636"/>
                  </a:moveTo>
                  <a:lnTo>
                    <a:pt x="1422" y="1270636"/>
                  </a:lnTo>
                  <a:lnTo>
                    <a:pt x="1" y="1272057"/>
                  </a:lnTo>
                  <a:lnTo>
                    <a:pt x="1" y="1275571"/>
                  </a:lnTo>
                  <a:lnTo>
                    <a:pt x="1422" y="1276992"/>
                  </a:lnTo>
                  <a:lnTo>
                    <a:pt x="4928" y="1276992"/>
                  </a:lnTo>
                  <a:lnTo>
                    <a:pt x="6351" y="1275571"/>
                  </a:lnTo>
                  <a:lnTo>
                    <a:pt x="6351" y="1272057"/>
                  </a:lnTo>
                  <a:lnTo>
                    <a:pt x="4928" y="1270636"/>
                  </a:lnTo>
                  <a:close/>
                </a:path>
                <a:path w="6350" h="1506220">
                  <a:moveTo>
                    <a:pt x="4928" y="1283342"/>
                  </a:moveTo>
                  <a:lnTo>
                    <a:pt x="1422" y="1283342"/>
                  </a:lnTo>
                  <a:lnTo>
                    <a:pt x="1" y="1284763"/>
                  </a:lnTo>
                  <a:lnTo>
                    <a:pt x="1" y="1288277"/>
                  </a:lnTo>
                  <a:lnTo>
                    <a:pt x="1422" y="1289698"/>
                  </a:lnTo>
                  <a:lnTo>
                    <a:pt x="4928" y="1289698"/>
                  </a:lnTo>
                  <a:lnTo>
                    <a:pt x="6351" y="1288277"/>
                  </a:lnTo>
                  <a:lnTo>
                    <a:pt x="6351" y="1284763"/>
                  </a:lnTo>
                  <a:lnTo>
                    <a:pt x="4928" y="1283342"/>
                  </a:lnTo>
                  <a:close/>
                </a:path>
                <a:path w="6350" h="1506220">
                  <a:moveTo>
                    <a:pt x="4928" y="1296048"/>
                  </a:moveTo>
                  <a:lnTo>
                    <a:pt x="1422" y="1296048"/>
                  </a:lnTo>
                  <a:lnTo>
                    <a:pt x="1" y="1297470"/>
                  </a:lnTo>
                  <a:lnTo>
                    <a:pt x="1" y="1300984"/>
                  </a:lnTo>
                  <a:lnTo>
                    <a:pt x="1422" y="1302405"/>
                  </a:lnTo>
                  <a:lnTo>
                    <a:pt x="4928" y="1302405"/>
                  </a:lnTo>
                  <a:lnTo>
                    <a:pt x="6351" y="1300984"/>
                  </a:lnTo>
                  <a:lnTo>
                    <a:pt x="6351" y="1297470"/>
                  </a:lnTo>
                  <a:lnTo>
                    <a:pt x="4928" y="1296048"/>
                  </a:lnTo>
                  <a:close/>
                </a:path>
                <a:path w="6350" h="1506220">
                  <a:moveTo>
                    <a:pt x="4928" y="1308755"/>
                  </a:moveTo>
                  <a:lnTo>
                    <a:pt x="1422" y="1308755"/>
                  </a:lnTo>
                  <a:lnTo>
                    <a:pt x="1" y="1310176"/>
                  </a:lnTo>
                  <a:lnTo>
                    <a:pt x="1" y="1313690"/>
                  </a:lnTo>
                  <a:lnTo>
                    <a:pt x="1422" y="1315111"/>
                  </a:lnTo>
                  <a:lnTo>
                    <a:pt x="4928" y="1315111"/>
                  </a:lnTo>
                  <a:lnTo>
                    <a:pt x="6351" y="1313690"/>
                  </a:lnTo>
                  <a:lnTo>
                    <a:pt x="6351" y="1310176"/>
                  </a:lnTo>
                  <a:lnTo>
                    <a:pt x="4928" y="1308755"/>
                  </a:lnTo>
                  <a:close/>
                </a:path>
                <a:path w="6350" h="1506220">
                  <a:moveTo>
                    <a:pt x="4928" y="1321461"/>
                  </a:moveTo>
                  <a:lnTo>
                    <a:pt x="1422" y="1321461"/>
                  </a:lnTo>
                  <a:lnTo>
                    <a:pt x="1" y="1322884"/>
                  </a:lnTo>
                  <a:lnTo>
                    <a:pt x="1" y="1326396"/>
                  </a:lnTo>
                  <a:lnTo>
                    <a:pt x="1422" y="1327818"/>
                  </a:lnTo>
                  <a:lnTo>
                    <a:pt x="4928" y="1327818"/>
                  </a:lnTo>
                  <a:lnTo>
                    <a:pt x="6351" y="1326396"/>
                  </a:lnTo>
                  <a:lnTo>
                    <a:pt x="6351" y="1322884"/>
                  </a:lnTo>
                  <a:lnTo>
                    <a:pt x="4928" y="1321461"/>
                  </a:lnTo>
                  <a:close/>
                </a:path>
                <a:path w="6350" h="1506220">
                  <a:moveTo>
                    <a:pt x="4928" y="1334168"/>
                  </a:moveTo>
                  <a:lnTo>
                    <a:pt x="1422" y="1334168"/>
                  </a:lnTo>
                  <a:lnTo>
                    <a:pt x="1" y="1335590"/>
                  </a:lnTo>
                  <a:lnTo>
                    <a:pt x="1" y="1339103"/>
                  </a:lnTo>
                  <a:lnTo>
                    <a:pt x="1422" y="1340524"/>
                  </a:lnTo>
                  <a:lnTo>
                    <a:pt x="4928" y="1340524"/>
                  </a:lnTo>
                  <a:lnTo>
                    <a:pt x="6351" y="1339103"/>
                  </a:lnTo>
                  <a:lnTo>
                    <a:pt x="6351" y="1335590"/>
                  </a:lnTo>
                  <a:lnTo>
                    <a:pt x="4928" y="1334168"/>
                  </a:lnTo>
                  <a:close/>
                </a:path>
                <a:path w="6350" h="1506220">
                  <a:moveTo>
                    <a:pt x="4928" y="1346874"/>
                  </a:moveTo>
                  <a:lnTo>
                    <a:pt x="1422" y="1346874"/>
                  </a:lnTo>
                  <a:lnTo>
                    <a:pt x="1" y="1348296"/>
                  </a:lnTo>
                  <a:lnTo>
                    <a:pt x="1" y="1351809"/>
                  </a:lnTo>
                  <a:lnTo>
                    <a:pt x="1422" y="1353230"/>
                  </a:lnTo>
                  <a:lnTo>
                    <a:pt x="4928" y="1353230"/>
                  </a:lnTo>
                  <a:lnTo>
                    <a:pt x="6351" y="1351809"/>
                  </a:lnTo>
                  <a:lnTo>
                    <a:pt x="6351" y="1348296"/>
                  </a:lnTo>
                  <a:lnTo>
                    <a:pt x="4928" y="1346874"/>
                  </a:lnTo>
                  <a:close/>
                </a:path>
                <a:path w="6350" h="1506220">
                  <a:moveTo>
                    <a:pt x="4928" y="1359580"/>
                  </a:moveTo>
                  <a:lnTo>
                    <a:pt x="1422" y="1359580"/>
                  </a:lnTo>
                  <a:lnTo>
                    <a:pt x="1" y="1361003"/>
                  </a:lnTo>
                  <a:lnTo>
                    <a:pt x="1" y="1364515"/>
                  </a:lnTo>
                  <a:lnTo>
                    <a:pt x="1422" y="1365937"/>
                  </a:lnTo>
                  <a:lnTo>
                    <a:pt x="4928" y="1365937"/>
                  </a:lnTo>
                  <a:lnTo>
                    <a:pt x="6351" y="1364515"/>
                  </a:lnTo>
                  <a:lnTo>
                    <a:pt x="6351" y="1361003"/>
                  </a:lnTo>
                  <a:lnTo>
                    <a:pt x="4928" y="1359580"/>
                  </a:lnTo>
                  <a:close/>
                </a:path>
                <a:path w="6350" h="1506220">
                  <a:moveTo>
                    <a:pt x="4928" y="1372287"/>
                  </a:moveTo>
                  <a:lnTo>
                    <a:pt x="1422" y="1372287"/>
                  </a:lnTo>
                  <a:lnTo>
                    <a:pt x="1" y="1373709"/>
                  </a:lnTo>
                  <a:lnTo>
                    <a:pt x="1" y="1377222"/>
                  </a:lnTo>
                  <a:lnTo>
                    <a:pt x="1422" y="1378643"/>
                  </a:lnTo>
                  <a:lnTo>
                    <a:pt x="4928" y="1378643"/>
                  </a:lnTo>
                  <a:lnTo>
                    <a:pt x="6351" y="1377222"/>
                  </a:lnTo>
                  <a:lnTo>
                    <a:pt x="6351" y="1373709"/>
                  </a:lnTo>
                  <a:lnTo>
                    <a:pt x="4928" y="1372287"/>
                  </a:lnTo>
                  <a:close/>
                </a:path>
                <a:path w="6350" h="1506220">
                  <a:moveTo>
                    <a:pt x="4928" y="1384993"/>
                  </a:moveTo>
                  <a:lnTo>
                    <a:pt x="1422" y="1384993"/>
                  </a:lnTo>
                  <a:lnTo>
                    <a:pt x="1" y="1386415"/>
                  </a:lnTo>
                  <a:lnTo>
                    <a:pt x="1" y="1389928"/>
                  </a:lnTo>
                  <a:lnTo>
                    <a:pt x="1422" y="1391349"/>
                  </a:lnTo>
                  <a:lnTo>
                    <a:pt x="4928" y="1391349"/>
                  </a:lnTo>
                  <a:lnTo>
                    <a:pt x="6351" y="1389928"/>
                  </a:lnTo>
                  <a:lnTo>
                    <a:pt x="6351" y="1386415"/>
                  </a:lnTo>
                  <a:lnTo>
                    <a:pt x="4928" y="1384993"/>
                  </a:lnTo>
                  <a:close/>
                </a:path>
                <a:path w="6350" h="1506220">
                  <a:moveTo>
                    <a:pt x="4928" y="1397699"/>
                  </a:moveTo>
                  <a:lnTo>
                    <a:pt x="1422" y="1397699"/>
                  </a:lnTo>
                  <a:lnTo>
                    <a:pt x="1" y="1399122"/>
                  </a:lnTo>
                  <a:lnTo>
                    <a:pt x="1" y="1402634"/>
                  </a:lnTo>
                  <a:lnTo>
                    <a:pt x="1422" y="1404056"/>
                  </a:lnTo>
                  <a:lnTo>
                    <a:pt x="4928" y="1404056"/>
                  </a:lnTo>
                  <a:lnTo>
                    <a:pt x="6351" y="1402634"/>
                  </a:lnTo>
                  <a:lnTo>
                    <a:pt x="6351" y="1399122"/>
                  </a:lnTo>
                  <a:lnTo>
                    <a:pt x="4928" y="1397699"/>
                  </a:lnTo>
                  <a:close/>
                </a:path>
                <a:path w="6350" h="1506220">
                  <a:moveTo>
                    <a:pt x="4928" y="1410406"/>
                  </a:moveTo>
                  <a:lnTo>
                    <a:pt x="1422" y="1410406"/>
                  </a:lnTo>
                  <a:lnTo>
                    <a:pt x="1" y="1411828"/>
                  </a:lnTo>
                  <a:lnTo>
                    <a:pt x="1" y="1415341"/>
                  </a:lnTo>
                  <a:lnTo>
                    <a:pt x="1422" y="1416762"/>
                  </a:lnTo>
                  <a:lnTo>
                    <a:pt x="4928" y="1416762"/>
                  </a:lnTo>
                  <a:lnTo>
                    <a:pt x="6351" y="1415341"/>
                  </a:lnTo>
                  <a:lnTo>
                    <a:pt x="6351" y="1411828"/>
                  </a:lnTo>
                  <a:lnTo>
                    <a:pt x="4928" y="1410406"/>
                  </a:lnTo>
                  <a:close/>
                </a:path>
                <a:path w="6350" h="1506220">
                  <a:moveTo>
                    <a:pt x="4928" y="1423112"/>
                  </a:moveTo>
                  <a:lnTo>
                    <a:pt x="1422" y="1423112"/>
                  </a:lnTo>
                  <a:lnTo>
                    <a:pt x="1" y="1424534"/>
                  </a:lnTo>
                  <a:lnTo>
                    <a:pt x="1" y="1428047"/>
                  </a:lnTo>
                  <a:lnTo>
                    <a:pt x="1422" y="1429468"/>
                  </a:lnTo>
                  <a:lnTo>
                    <a:pt x="4928" y="1429468"/>
                  </a:lnTo>
                  <a:lnTo>
                    <a:pt x="6351" y="1428047"/>
                  </a:lnTo>
                  <a:lnTo>
                    <a:pt x="6351" y="1424534"/>
                  </a:lnTo>
                  <a:lnTo>
                    <a:pt x="4928" y="1423112"/>
                  </a:lnTo>
                  <a:close/>
                </a:path>
                <a:path w="6350" h="1506220">
                  <a:moveTo>
                    <a:pt x="4928" y="1435818"/>
                  </a:moveTo>
                  <a:lnTo>
                    <a:pt x="1422" y="1435818"/>
                  </a:lnTo>
                  <a:lnTo>
                    <a:pt x="1" y="1437241"/>
                  </a:lnTo>
                  <a:lnTo>
                    <a:pt x="1" y="1440754"/>
                  </a:lnTo>
                  <a:lnTo>
                    <a:pt x="1422" y="1442175"/>
                  </a:lnTo>
                  <a:lnTo>
                    <a:pt x="4928" y="1442175"/>
                  </a:lnTo>
                  <a:lnTo>
                    <a:pt x="6351" y="1440754"/>
                  </a:lnTo>
                  <a:lnTo>
                    <a:pt x="6351" y="1437241"/>
                  </a:lnTo>
                  <a:lnTo>
                    <a:pt x="4928" y="1435818"/>
                  </a:lnTo>
                  <a:close/>
                </a:path>
                <a:path w="6350" h="1506220">
                  <a:moveTo>
                    <a:pt x="4928" y="1448525"/>
                  </a:moveTo>
                  <a:lnTo>
                    <a:pt x="1422" y="1448525"/>
                  </a:lnTo>
                  <a:lnTo>
                    <a:pt x="1" y="1449947"/>
                  </a:lnTo>
                  <a:lnTo>
                    <a:pt x="1" y="1453460"/>
                  </a:lnTo>
                  <a:lnTo>
                    <a:pt x="1422" y="1454881"/>
                  </a:lnTo>
                  <a:lnTo>
                    <a:pt x="4928" y="1454881"/>
                  </a:lnTo>
                  <a:lnTo>
                    <a:pt x="6351" y="1453460"/>
                  </a:lnTo>
                  <a:lnTo>
                    <a:pt x="6351" y="1449947"/>
                  </a:lnTo>
                  <a:lnTo>
                    <a:pt x="4928" y="1448525"/>
                  </a:lnTo>
                  <a:close/>
                </a:path>
                <a:path w="6350" h="1506220">
                  <a:moveTo>
                    <a:pt x="4928" y="1461231"/>
                  </a:moveTo>
                  <a:lnTo>
                    <a:pt x="1422" y="1461231"/>
                  </a:lnTo>
                  <a:lnTo>
                    <a:pt x="1" y="1462653"/>
                  </a:lnTo>
                  <a:lnTo>
                    <a:pt x="1" y="1466166"/>
                  </a:lnTo>
                  <a:lnTo>
                    <a:pt x="1422" y="1467587"/>
                  </a:lnTo>
                  <a:lnTo>
                    <a:pt x="4928" y="1467587"/>
                  </a:lnTo>
                  <a:lnTo>
                    <a:pt x="6351" y="1466166"/>
                  </a:lnTo>
                  <a:lnTo>
                    <a:pt x="6351" y="1462653"/>
                  </a:lnTo>
                  <a:lnTo>
                    <a:pt x="4928" y="1461231"/>
                  </a:lnTo>
                  <a:close/>
                </a:path>
                <a:path w="6350" h="1506220">
                  <a:moveTo>
                    <a:pt x="4928" y="1473937"/>
                  </a:moveTo>
                  <a:lnTo>
                    <a:pt x="1422" y="1473937"/>
                  </a:lnTo>
                  <a:lnTo>
                    <a:pt x="1" y="1475360"/>
                  </a:lnTo>
                  <a:lnTo>
                    <a:pt x="1" y="1478873"/>
                  </a:lnTo>
                  <a:lnTo>
                    <a:pt x="1422" y="1480294"/>
                  </a:lnTo>
                  <a:lnTo>
                    <a:pt x="4928" y="1480294"/>
                  </a:lnTo>
                  <a:lnTo>
                    <a:pt x="6351" y="1478873"/>
                  </a:lnTo>
                  <a:lnTo>
                    <a:pt x="6351" y="1475360"/>
                  </a:lnTo>
                  <a:lnTo>
                    <a:pt x="4928" y="1473937"/>
                  </a:lnTo>
                  <a:close/>
                </a:path>
                <a:path w="6350" h="1506220">
                  <a:moveTo>
                    <a:pt x="4928" y="1486644"/>
                  </a:moveTo>
                  <a:lnTo>
                    <a:pt x="1422" y="1486644"/>
                  </a:lnTo>
                  <a:lnTo>
                    <a:pt x="1" y="1488066"/>
                  </a:lnTo>
                  <a:lnTo>
                    <a:pt x="1" y="1491579"/>
                  </a:lnTo>
                  <a:lnTo>
                    <a:pt x="1422" y="1493000"/>
                  </a:lnTo>
                  <a:lnTo>
                    <a:pt x="4928" y="1493000"/>
                  </a:lnTo>
                  <a:lnTo>
                    <a:pt x="6351" y="1491579"/>
                  </a:lnTo>
                  <a:lnTo>
                    <a:pt x="6351" y="1488066"/>
                  </a:lnTo>
                  <a:lnTo>
                    <a:pt x="4928" y="1486644"/>
                  </a:lnTo>
                  <a:close/>
                </a:path>
                <a:path w="6350" h="1506220">
                  <a:moveTo>
                    <a:pt x="4928" y="1499350"/>
                  </a:moveTo>
                  <a:lnTo>
                    <a:pt x="1422" y="1499350"/>
                  </a:lnTo>
                  <a:lnTo>
                    <a:pt x="1" y="1500772"/>
                  </a:lnTo>
                  <a:lnTo>
                    <a:pt x="1" y="1504285"/>
                  </a:lnTo>
                  <a:lnTo>
                    <a:pt x="1422" y="1505708"/>
                  </a:lnTo>
                  <a:lnTo>
                    <a:pt x="4928" y="1505708"/>
                  </a:lnTo>
                  <a:lnTo>
                    <a:pt x="6351" y="1504285"/>
                  </a:lnTo>
                  <a:lnTo>
                    <a:pt x="6351" y="1500772"/>
                  </a:lnTo>
                  <a:lnTo>
                    <a:pt x="4928" y="14993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016690" y="6263566"/>
              <a:ext cx="2540" cy="1574800"/>
            </a:xfrm>
            <a:custGeom>
              <a:avLst/>
              <a:gdLst/>
              <a:ahLst/>
              <a:cxnLst/>
              <a:rect l="l" t="t" r="r" b="b"/>
              <a:pathLst>
                <a:path w="2539" h="1574800">
                  <a:moveTo>
                    <a:pt x="2388" y="0"/>
                  </a:moveTo>
                  <a:lnTo>
                    <a:pt x="0" y="1574616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76773" y="7772908"/>
              <a:ext cx="3102863" cy="35051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5005" y="7772908"/>
              <a:ext cx="1295400" cy="35051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74237" y="7964932"/>
              <a:ext cx="2103119" cy="34747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658781" y="6476568"/>
              <a:ext cx="3141980" cy="916940"/>
            </a:xfrm>
            <a:custGeom>
              <a:avLst/>
              <a:gdLst/>
              <a:ahLst/>
              <a:cxnLst/>
              <a:rect l="l" t="t" r="r" b="b"/>
              <a:pathLst>
                <a:path w="3141979" h="916940">
                  <a:moveTo>
                    <a:pt x="0" y="912070"/>
                  </a:moveTo>
                  <a:lnTo>
                    <a:pt x="43193" y="913636"/>
                  </a:lnTo>
                  <a:lnTo>
                    <a:pt x="86625" y="915032"/>
                  </a:lnTo>
                  <a:lnTo>
                    <a:pt x="130534" y="916089"/>
                  </a:lnTo>
                  <a:lnTo>
                    <a:pt x="175158" y="916636"/>
                  </a:lnTo>
                  <a:lnTo>
                    <a:pt x="220735" y="916504"/>
                  </a:lnTo>
                  <a:lnTo>
                    <a:pt x="267504" y="915523"/>
                  </a:lnTo>
                  <a:lnTo>
                    <a:pt x="315702" y="913522"/>
                  </a:lnTo>
                  <a:lnTo>
                    <a:pt x="365569" y="910333"/>
                  </a:lnTo>
                  <a:lnTo>
                    <a:pt x="417343" y="905786"/>
                  </a:lnTo>
                  <a:lnTo>
                    <a:pt x="471261" y="899709"/>
                  </a:lnTo>
                  <a:lnTo>
                    <a:pt x="527563" y="891935"/>
                  </a:lnTo>
                  <a:lnTo>
                    <a:pt x="586486" y="882292"/>
                  </a:lnTo>
                  <a:lnTo>
                    <a:pt x="648270" y="870612"/>
                  </a:lnTo>
                  <a:lnTo>
                    <a:pt x="689668" y="862058"/>
                  </a:lnTo>
                  <a:lnTo>
                    <a:pt x="731622" y="852971"/>
                  </a:lnTo>
                  <a:lnTo>
                    <a:pt x="774187" y="843335"/>
                  </a:lnTo>
                  <a:lnTo>
                    <a:pt x="817418" y="833134"/>
                  </a:lnTo>
                  <a:lnTo>
                    <a:pt x="861373" y="822352"/>
                  </a:lnTo>
                  <a:lnTo>
                    <a:pt x="906106" y="810975"/>
                  </a:lnTo>
                  <a:lnTo>
                    <a:pt x="951675" y="798986"/>
                  </a:lnTo>
                  <a:lnTo>
                    <a:pt x="998136" y="786369"/>
                  </a:lnTo>
                  <a:lnTo>
                    <a:pt x="1045544" y="773111"/>
                  </a:lnTo>
                  <a:lnTo>
                    <a:pt x="1093955" y="759194"/>
                  </a:lnTo>
                  <a:lnTo>
                    <a:pt x="1143426" y="744603"/>
                  </a:lnTo>
                  <a:lnTo>
                    <a:pt x="1194013" y="729324"/>
                  </a:lnTo>
                  <a:lnTo>
                    <a:pt x="1245772" y="713339"/>
                  </a:lnTo>
                  <a:lnTo>
                    <a:pt x="1298758" y="696634"/>
                  </a:lnTo>
                  <a:lnTo>
                    <a:pt x="1353029" y="679193"/>
                  </a:lnTo>
                  <a:lnTo>
                    <a:pt x="1408640" y="661001"/>
                  </a:lnTo>
                  <a:lnTo>
                    <a:pt x="1465647" y="642042"/>
                  </a:lnTo>
                  <a:lnTo>
                    <a:pt x="1524107" y="622301"/>
                  </a:lnTo>
                  <a:lnTo>
                    <a:pt x="1584075" y="601761"/>
                  </a:lnTo>
                  <a:lnTo>
                    <a:pt x="1645608" y="580408"/>
                  </a:lnTo>
                  <a:lnTo>
                    <a:pt x="1685753" y="566251"/>
                  </a:lnTo>
                  <a:lnTo>
                    <a:pt x="1728151" y="551040"/>
                  </a:lnTo>
                  <a:lnTo>
                    <a:pt x="1772619" y="534855"/>
                  </a:lnTo>
                  <a:lnTo>
                    <a:pt x="1818973" y="517776"/>
                  </a:lnTo>
                  <a:lnTo>
                    <a:pt x="1867032" y="499881"/>
                  </a:lnTo>
                  <a:lnTo>
                    <a:pt x="1916613" y="481252"/>
                  </a:lnTo>
                  <a:lnTo>
                    <a:pt x="1967533" y="461967"/>
                  </a:lnTo>
                  <a:lnTo>
                    <a:pt x="2019610" y="442107"/>
                  </a:lnTo>
                  <a:lnTo>
                    <a:pt x="2072660" y="421751"/>
                  </a:lnTo>
                  <a:lnTo>
                    <a:pt x="2126502" y="400978"/>
                  </a:lnTo>
                  <a:lnTo>
                    <a:pt x="2180953" y="379869"/>
                  </a:lnTo>
                  <a:lnTo>
                    <a:pt x="2235829" y="358503"/>
                  </a:lnTo>
                  <a:lnTo>
                    <a:pt x="2290950" y="336960"/>
                  </a:lnTo>
                  <a:lnTo>
                    <a:pt x="2346131" y="315320"/>
                  </a:lnTo>
                  <a:lnTo>
                    <a:pt x="2401190" y="293662"/>
                  </a:lnTo>
                  <a:lnTo>
                    <a:pt x="2455945" y="272066"/>
                  </a:lnTo>
                  <a:lnTo>
                    <a:pt x="2510213" y="250611"/>
                  </a:lnTo>
                  <a:lnTo>
                    <a:pt x="2563812" y="229378"/>
                  </a:lnTo>
                  <a:lnTo>
                    <a:pt x="2616558" y="208446"/>
                  </a:lnTo>
                  <a:lnTo>
                    <a:pt x="2668269" y="187895"/>
                  </a:lnTo>
                  <a:lnTo>
                    <a:pt x="2718763" y="167805"/>
                  </a:lnTo>
                  <a:lnTo>
                    <a:pt x="2767857" y="148254"/>
                  </a:lnTo>
                  <a:lnTo>
                    <a:pt x="2815368" y="129324"/>
                  </a:lnTo>
                  <a:lnTo>
                    <a:pt x="2861114" y="111093"/>
                  </a:lnTo>
                  <a:lnTo>
                    <a:pt x="2904912" y="93642"/>
                  </a:lnTo>
                  <a:lnTo>
                    <a:pt x="2946579" y="77050"/>
                  </a:lnTo>
                  <a:lnTo>
                    <a:pt x="2985933" y="61396"/>
                  </a:lnTo>
                  <a:lnTo>
                    <a:pt x="3022792" y="46761"/>
                  </a:lnTo>
                  <a:lnTo>
                    <a:pt x="3088291" y="20865"/>
                  </a:lnTo>
                  <a:lnTo>
                    <a:pt x="3116566" y="9764"/>
                  </a:lnTo>
                  <a:lnTo>
                    <a:pt x="3141615" y="0"/>
                  </a:lnTo>
                </a:path>
              </a:pathLst>
            </a:custGeom>
            <a:ln w="28575">
              <a:solidFill>
                <a:srgbClr val="00376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85917" y="7431532"/>
              <a:ext cx="3072384" cy="31394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644536" y="6459410"/>
              <a:ext cx="3174365" cy="379730"/>
            </a:xfrm>
            <a:custGeom>
              <a:avLst/>
              <a:gdLst/>
              <a:ahLst/>
              <a:cxnLst/>
              <a:rect l="l" t="t" r="r" b="b"/>
              <a:pathLst>
                <a:path w="3174365" h="379729">
                  <a:moveTo>
                    <a:pt x="0" y="379544"/>
                  </a:moveTo>
                  <a:lnTo>
                    <a:pt x="50332" y="363881"/>
                  </a:lnTo>
                  <a:lnTo>
                    <a:pt x="100593" y="348256"/>
                  </a:lnTo>
                  <a:lnTo>
                    <a:pt x="150712" y="332705"/>
                  </a:lnTo>
                  <a:lnTo>
                    <a:pt x="200618" y="317265"/>
                  </a:lnTo>
                  <a:lnTo>
                    <a:pt x="250238" y="301975"/>
                  </a:lnTo>
                  <a:lnTo>
                    <a:pt x="299503" y="286870"/>
                  </a:lnTo>
                  <a:lnTo>
                    <a:pt x="348342" y="271989"/>
                  </a:lnTo>
                  <a:lnTo>
                    <a:pt x="396682" y="257368"/>
                  </a:lnTo>
                  <a:lnTo>
                    <a:pt x="444452" y="243045"/>
                  </a:lnTo>
                  <a:lnTo>
                    <a:pt x="491583" y="229057"/>
                  </a:lnTo>
                  <a:lnTo>
                    <a:pt x="538002" y="215442"/>
                  </a:lnTo>
                  <a:lnTo>
                    <a:pt x="583638" y="202235"/>
                  </a:lnTo>
                  <a:lnTo>
                    <a:pt x="628420" y="189475"/>
                  </a:lnTo>
                  <a:lnTo>
                    <a:pt x="672277" y="177199"/>
                  </a:lnTo>
                  <a:lnTo>
                    <a:pt x="725835" y="162080"/>
                  </a:lnTo>
                  <a:lnTo>
                    <a:pt x="776553" y="147362"/>
                  </a:lnTo>
                  <a:lnTo>
                    <a:pt x="825091" y="133101"/>
                  </a:lnTo>
                  <a:lnTo>
                    <a:pt x="872112" y="119354"/>
                  </a:lnTo>
                  <a:lnTo>
                    <a:pt x="918278" y="106179"/>
                  </a:lnTo>
                  <a:lnTo>
                    <a:pt x="964251" y="93631"/>
                  </a:lnTo>
                  <a:lnTo>
                    <a:pt x="1010692" y="81768"/>
                  </a:lnTo>
                  <a:lnTo>
                    <a:pt x="1058265" y="70647"/>
                  </a:lnTo>
                  <a:lnTo>
                    <a:pt x="1107629" y="60325"/>
                  </a:lnTo>
                  <a:lnTo>
                    <a:pt x="1159449" y="50858"/>
                  </a:lnTo>
                  <a:lnTo>
                    <a:pt x="1214385" y="42303"/>
                  </a:lnTo>
                  <a:lnTo>
                    <a:pt x="1258457" y="36285"/>
                  </a:lnTo>
                  <a:lnTo>
                    <a:pt x="1301830" y="30901"/>
                  </a:lnTo>
                  <a:lnTo>
                    <a:pt x="1344922" y="26110"/>
                  </a:lnTo>
                  <a:lnTo>
                    <a:pt x="1388150" y="21870"/>
                  </a:lnTo>
                  <a:lnTo>
                    <a:pt x="1431935" y="18141"/>
                  </a:lnTo>
                  <a:lnTo>
                    <a:pt x="1476693" y="14879"/>
                  </a:lnTo>
                  <a:lnTo>
                    <a:pt x="1522842" y="12046"/>
                  </a:lnTo>
                  <a:lnTo>
                    <a:pt x="1570802" y="9598"/>
                  </a:lnTo>
                  <a:lnTo>
                    <a:pt x="1620991" y="7494"/>
                  </a:lnTo>
                  <a:lnTo>
                    <a:pt x="1673826" y="5694"/>
                  </a:lnTo>
                  <a:lnTo>
                    <a:pt x="1729726" y="4156"/>
                  </a:lnTo>
                  <a:lnTo>
                    <a:pt x="1789109" y="2838"/>
                  </a:lnTo>
                  <a:lnTo>
                    <a:pt x="1852394" y="1700"/>
                  </a:lnTo>
                  <a:lnTo>
                    <a:pt x="1919998" y="699"/>
                  </a:lnTo>
                  <a:lnTo>
                    <a:pt x="1960972" y="273"/>
                  </a:lnTo>
                  <a:lnTo>
                    <a:pt x="2005371" y="45"/>
                  </a:lnTo>
                  <a:lnTo>
                    <a:pt x="2052848" y="0"/>
                  </a:lnTo>
                  <a:lnTo>
                    <a:pt x="2103057" y="123"/>
                  </a:lnTo>
                  <a:lnTo>
                    <a:pt x="2155649" y="402"/>
                  </a:lnTo>
                  <a:lnTo>
                    <a:pt x="2210279" y="820"/>
                  </a:lnTo>
                  <a:lnTo>
                    <a:pt x="2266600" y="1365"/>
                  </a:lnTo>
                  <a:lnTo>
                    <a:pt x="2324265" y="2022"/>
                  </a:lnTo>
                  <a:lnTo>
                    <a:pt x="2382926" y="2776"/>
                  </a:lnTo>
                  <a:lnTo>
                    <a:pt x="2442238" y="3614"/>
                  </a:lnTo>
                  <a:lnTo>
                    <a:pt x="2501853" y="4520"/>
                  </a:lnTo>
                  <a:lnTo>
                    <a:pt x="2561424" y="5482"/>
                  </a:lnTo>
                  <a:lnTo>
                    <a:pt x="2620605" y="6483"/>
                  </a:lnTo>
                  <a:lnTo>
                    <a:pt x="2679048" y="7511"/>
                  </a:lnTo>
                  <a:lnTo>
                    <a:pt x="2736408" y="8551"/>
                  </a:lnTo>
                  <a:lnTo>
                    <a:pt x="2792336" y="9588"/>
                  </a:lnTo>
                  <a:lnTo>
                    <a:pt x="2846487" y="10609"/>
                  </a:lnTo>
                  <a:lnTo>
                    <a:pt x="2898513" y="11598"/>
                  </a:lnTo>
                  <a:lnTo>
                    <a:pt x="2948067" y="12543"/>
                  </a:lnTo>
                  <a:lnTo>
                    <a:pt x="2994804" y="13427"/>
                  </a:lnTo>
                  <a:lnTo>
                    <a:pt x="3038374" y="14238"/>
                  </a:lnTo>
                  <a:lnTo>
                    <a:pt x="3078433" y="14961"/>
                  </a:lnTo>
                  <a:lnTo>
                    <a:pt x="3114633" y="15582"/>
                  </a:lnTo>
                  <a:lnTo>
                    <a:pt x="3146627" y="16085"/>
                  </a:lnTo>
                  <a:lnTo>
                    <a:pt x="3174069" y="16458"/>
                  </a:lnTo>
                </a:path>
              </a:pathLst>
            </a:custGeom>
            <a:ln w="28575">
              <a:solidFill>
                <a:srgbClr val="00499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73853" y="7614412"/>
              <a:ext cx="3608831" cy="27431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649208" y="6576072"/>
              <a:ext cx="3171190" cy="388620"/>
            </a:xfrm>
            <a:custGeom>
              <a:avLst/>
              <a:gdLst/>
              <a:ahLst/>
              <a:cxnLst/>
              <a:rect l="l" t="t" r="r" b="b"/>
              <a:pathLst>
                <a:path w="3171190" h="388620">
                  <a:moveTo>
                    <a:pt x="0" y="257136"/>
                  </a:moveTo>
                  <a:lnTo>
                    <a:pt x="41264" y="244306"/>
                  </a:lnTo>
                  <a:lnTo>
                    <a:pt x="83706" y="231298"/>
                  </a:lnTo>
                  <a:lnTo>
                    <a:pt x="128404" y="217934"/>
                  </a:lnTo>
                  <a:lnTo>
                    <a:pt x="176438" y="204037"/>
                  </a:lnTo>
                  <a:lnTo>
                    <a:pt x="228888" y="189428"/>
                  </a:lnTo>
                  <a:lnTo>
                    <a:pt x="286833" y="173930"/>
                  </a:lnTo>
                  <a:lnTo>
                    <a:pt x="351354" y="157365"/>
                  </a:lnTo>
                  <a:lnTo>
                    <a:pt x="393928" y="146640"/>
                  </a:lnTo>
                  <a:lnTo>
                    <a:pt x="441424" y="134691"/>
                  </a:lnTo>
                  <a:lnTo>
                    <a:pt x="492793" y="121828"/>
                  </a:lnTo>
                  <a:lnTo>
                    <a:pt x="546991" y="108363"/>
                  </a:lnTo>
                  <a:lnTo>
                    <a:pt x="602968" y="94606"/>
                  </a:lnTo>
                  <a:lnTo>
                    <a:pt x="659679" y="80869"/>
                  </a:lnTo>
                  <a:lnTo>
                    <a:pt x="716077" y="67463"/>
                  </a:lnTo>
                  <a:lnTo>
                    <a:pt x="771115" y="54700"/>
                  </a:lnTo>
                  <a:lnTo>
                    <a:pt x="823746" y="42889"/>
                  </a:lnTo>
                  <a:lnTo>
                    <a:pt x="872923" y="32343"/>
                  </a:lnTo>
                  <a:lnTo>
                    <a:pt x="917600" y="23372"/>
                  </a:lnTo>
                  <a:lnTo>
                    <a:pt x="956729" y="16288"/>
                  </a:lnTo>
                  <a:lnTo>
                    <a:pt x="1028626" y="5144"/>
                  </a:lnTo>
                  <a:lnTo>
                    <a:pt x="1079139" y="40"/>
                  </a:lnTo>
                  <a:lnTo>
                    <a:pt x="1119738" y="0"/>
                  </a:lnTo>
                  <a:lnTo>
                    <a:pt x="1161894" y="4046"/>
                  </a:lnTo>
                  <a:lnTo>
                    <a:pt x="1217079" y="11204"/>
                  </a:lnTo>
                  <a:lnTo>
                    <a:pt x="1273777" y="20821"/>
                  </a:lnTo>
                  <a:lnTo>
                    <a:pt x="1320602" y="33346"/>
                  </a:lnTo>
                  <a:lnTo>
                    <a:pt x="1350781" y="41784"/>
                  </a:lnTo>
                  <a:lnTo>
                    <a:pt x="1391056" y="52252"/>
                  </a:lnTo>
                  <a:lnTo>
                    <a:pt x="1445614" y="65183"/>
                  </a:lnTo>
                  <a:lnTo>
                    <a:pt x="1518643" y="81011"/>
                  </a:lnTo>
                  <a:lnTo>
                    <a:pt x="1614331" y="100172"/>
                  </a:lnTo>
                  <a:lnTo>
                    <a:pt x="1684989" y="113711"/>
                  </a:lnTo>
                  <a:lnTo>
                    <a:pt x="1725689" y="121429"/>
                  </a:lnTo>
                  <a:lnTo>
                    <a:pt x="1769604" y="129714"/>
                  </a:lnTo>
                  <a:lnTo>
                    <a:pt x="1816461" y="138517"/>
                  </a:lnTo>
                  <a:lnTo>
                    <a:pt x="1865987" y="147788"/>
                  </a:lnTo>
                  <a:lnTo>
                    <a:pt x="1917907" y="157478"/>
                  </a:lnTo>
                  <a:lnTo>
                    <a:pt x="1971949" y="167538"/>
                  </a:lnTo>
                  <a:lnTo>
                    <a:pt x="2027837" y="177919"/>
                  </a:lnTo>
                  <a:lnTo>
                    <a:pt x="2085300" y="188573"/>
                  </a:lnTo>
                  <a:lnTo>
                    <a:pt x="2144062" y="199448"/>
                  </a:lnTo>
                  <a:lnTo>
                    <a:pt x="2203851" y="210498"/>
                  </a:lnTo>
                  <a:lnTo>
                    <a:pt x="2264392" y="221672"/>
                  </a:lnTo>
                  <a:lnTo>
                    <a:pt x="2325413" y="232921"/>
                  </a:lnTo>
                  <a:lnTo>
                    <a:pt x="2386639" y="244196"/>
                  </a:lnTo>
                  <a:lnTo>
                    <a:pt x="2447797" y="255448"/>
                  </a:lnTo>
                  <a:lnTo>
                    <a:pt x="2508613" y="266628"/>
                  </a:lnTo>
                  <a:lnTo>
                    <a:pt x="2568813" y="277687"/>
                  </a:lnTo>
                  <a:lnTo>
                    <a:pt x="2628124" y="288575"/>
                  </a:lnTo>
                  <a:lnTo>
                    <a:pt x="2686273" y="299243"/>
                  </a:lnTo>
                  <a:lnTo>
                    <a:pt x="2742985" y="309643"/>
                  </a:lnTo>
                  <a:lnTo>
                    <a:pt x="2797987" y="319725"/>
                  </a:lnTo>
                  <a:lnTo>
                    <a:pt x="2851005" y="329440"/>
                  </a:lnTo>
                  <a:lnTo>
                    <a:pt x="2901765" y="338738"/>
                  </a:lnTo>
                  <a:lnTo>
                    <a:pt x="2949995" y="347571"/>
                  </a:lnTo>
                  <a:lnTo>
                    <a:pt x="2995420" y="355890"/>
                  </a:lnTo>
                  <a:lnTo>
                    <a:pt x="3037766" y="363645"/>
                  </a:lnTo>
                  <a:lnTo>
                    <a:pt x="3076761" y="370787"/>
                  </a:lnTo>
                  <a:lnTo>
                    <a:pt x="3112129" y="377267"/>
                  </a:lnTo>
                  <a:lnTo>
                    <a:pt x="3143599" y="383036"/>
                  </a:lnTo>
                  <a:lnTo>
                    <a:pt x="3170895" y="388045"/>
                  </a:lnTo>
                </a:path>
              </a:pathLst>
            </a:custGeom>
            <a:ln w="28575">
              <a:solidFill>
                <a:srgbClr val="348A4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660281" y="6543886"/>
              <a:ext cx="3155950" cy="398145"/>
            </a:xfrm>
            <a:custGeom>
              <a:avLst/>
              <a:gdLst/>
              <a:ahLst/>
              <a:cxnLst/>
              <a:rect l="l" t="t" r="r" b="b"/>
              <a:pathLst>
                <a:path w="3155950" h="398145">
                  <a:moveTo>
                    <a:pt x="0" y="397727"/>
                  </a:moveTo>
                  <a:lnTo>
                    <a:pt x="375424" y="319668"/>
                  </a:lnTo>
                  <a:lnTo>
                    <a:pt x="858644" y="219307"/>
                  </a:lnTo>
                  <a:lnTo>
                    <a:pt x="1349298" y="111512"/>
                  </a:lnTo>
                  <a:lnTo>
                    <a:pt x="1402525" y="100998"/>
                  </a:lnTo>
                  <a:lnTo>
                    <a:pt x="1456501" y="90591"/>
                  </a:lnTo>
                  <a:lnTo>
                    <a:pt x="1510646" y="80398"/>
                  </a:lnTo>
                  <a:lnTo>
                    <a:pt x="1564378" y="70527"/>
                  </a:lnTo>
                  <a:lnTo>
                    <a:pt x="1617115" y="61084"/>
                  </a:lnTo>
                  <a:lnTo>
                    <a:pt x="1668277" y="52176"/>
                  </a:lnTo>
                  <a:lnTo>
                    <a:pt x="1717283" y="43911"/>
                  </a:lnTo>
                  <a:lnTo>
                    <a:pt x="1763550" y="36395"/>
                  </a:lnTo>
                  <a:lnTo>
                    <a:pt x="1806498" y="29736"/>
                  </a:lnTo>
                  <a:lnTo>
                    <a:pt x="1864981" y="21123"/>
                  </a:lnTo>
                  <a:lnTo>
                    <a:pt x="1917734" y="13904"/>
                  </a:lnTo>
                  <a:lnTo>
                    <a:pt x="1965635" y="8131"/>
                  </a:lnTo>
                  <a:lnTo>
                    <a:pt x="2009560" y="3854"/>
                  </a:lnTo>
                  <a:lnTo>
                    <a:pt x="2050387" y="1127"/>
                  </a:lnTo>
                  <a:lnTo>
                    <a:pt x="2088995" y="0"/>
                  </a:lnTo>
                  <a:lnTo>
                    <a:pt x="2147597" y="3804"/>
                  </a:lnTo>
                  <a:lnTo>
                    <a:pt x="2202830" y="12777"/>
                  </a:lnTo>
                  <a:lnTo>
                    <a:pt x="2243892" y="21866"/>
                  </a:lnTo>
                  <a:lnTo>
                    <a:pt x="2259980" y="26019"/>
                  </a:lnTo>
                  <a:lnTo>
                    <a:pt x="3155795" y="204439"/>
                  </a:lnTo>
                </a:path>
              </a:pathLst>
            </a:custGeom>
            <a:ln w="28575">
              <a:solidFill>
                <a:srgbClr val="348A4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846349" y="5400273"/>
          <a:ext cx="6172200" cy="3392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8820"/>
                <a:gridCol w="283845"/>
              </a:tblGrid>
              <a:tr h="105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389E5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marL="1714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900" spc="-50">
                          <a:solidFill>
                            <a:srgbClr val="389E50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B="0" marT="37465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  <a:tr h="3287395">
                <a:tc>
                  <a:txBody>
                    <a:bodyPr/>
                    <a:lstStyle/>
                    <a:p>
                      <a:pPr marL="365125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dirty="0" sz="1500" spc="-10" b="1">
                          <a:solidFill>
                            <a:srgbClr val="004990"/>
                          </a:solidFill>
                          <a:latin typeface="Tahoma"/>
                          <a:cs typeface="Tahoma"/>
                        </a:rPr>
                        <a:t>TYPE</a:t>
                      </a:r>
                      <a:r>
                        <a:rPr dirty="0" sz="1500" spc="-75" b="1">
                          <a:solidFill>
                            <a:srgbClr val="00499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500" spc="-95" b="1">
                          <a:solidFill>
                            <a:srgbClr val="004990"/>
                          </a:solidFill>
                          <a:latin typeface="Tahoma"/>
                          <a:cs typeface="Tahoma"/>
                        </a:rPr>
                        <a:t>2</a:t>
                      </a:r>
                      <a:r>
                        <a:rPr dirty="0" sz="1500" spc="-40" b="1">
                          <a:solidFill>
                            <a:srgbClr val="00499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500" spc="-50" b="1">
                          <a:solidFill>
                            <a:srgbClr val="004990"/>
                          </a:solidFill>
                          <a:latin typeface="Tahoma"/>
                          <a:cs typeface="Tahoma"/>
                        </a:rPr>
                        <a:t>DIABETES </a:t>
                      </a:r>
                      <a:r>
                        <a:rPr dirty="0" sz="1500" spc="-210" b="1">
                          <a:solidFill>
                            <a:srgbClr val="004990"/>
                          </a:solidFill>
                          <a:latin typeface="Tahoma"/>
                          <a:cs typeface="Tahoma"/>
                        </a:rPr>
                        <a:t>IS</a:t>
                      </a:r>
                      <a:r>
                        <a:rPr dirty="0" sz="1500" spc="-40" b="1">
                          <a:solidFill>
                            <a:srgbClr val="00499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500" b="1">
                          <a:solidFill>
                            <a:srgbClr val="004990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dirty="0" sz="1500" spc="-50" b="1">
                          <a:solidFill>
                            <a:srgbClr val="00499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500" spc="-10" b="1">
                          <a:solidFill>
                            <a:srgbClr val="004990"/>
                          </a:solidFill>
                          <a:latin typeface="Tahoma"/>
                          <a:cs typeface="Tahoma"/>
                        </a:rPr>
                        <a:t>METABOLIC</a:t>
                      </a:r>
                      <a:r>
                        <a:rPr dirty="0" sz="1500" spc="-45" b="1">
                          <a:solidFill>
                            <a:srgbClr val="00499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500" spc="-10" b="1">
                          <a:solidFill>
                            <a:srgbClr val="004990"/>
                          </a:solidFill>
                          <a:latin typeface="Tahoma"/>
                          <a:cs typeface="Tahoma"/>
                        </a:rPr>
                        <a:t>CONDITION</a:t>
                      </a:r>
                      <a:endParaRPr sz="15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763270" marR="4092575" indent="-38735">
                        <a:lnSpc>
                          <a:spcPts val="1060"/>
                        </a:lnSpc>
                      </a:pPr>
                      <a:r>
                        <a:rPr dirty="0" sz="1000" spc="-95" b="1">
                          <a:solidFill>
                            <a:srgbClr val="004990"/>
                          </a:solidFill>
                          <a:latin typeface="Tahoma"/>
                          <a:cs typeface="Tahoma"/>
                        </a:rPr>
                        <a:t>Insulin</a:t>
                      </a:r>
                      <a:r>
                        <a:rPr dirty="0" sz="1000" spc="-15" b="1">
                          <a:solidFill>
                            <a:srgbClr val="004990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70" b="1">
                          <a:solidFill>
                            <a:srgbClr val="004990"/>
                          </a:solidFill>
                          <a:latin typeface="Tahoma"/>
                          <a:cs typeface="Tahoma"/>
                        </a:rPr>
                        <a:t>resistance </a:t>
                      </a:r>
                      <a:r>
                        <a:rPr dirty="0" sz="1000" spc="-95" b="1">
                          <a:solidFill>
                            <a:srgbClr val="348A4E"/>
                          </a:solidFill>
                          <a:latin typeface="Tahoma"/>
                          <a:cs typeface="Tahoma"/>
                        </a:rPr>
                        <a:t>Insulin</a:t>
                      </a:r>
                      <a:r>
                        <a:rPr dirty="0" sz="1000" spc="-15" b="1">
                          <a:solidFill>
                            <a:srgbClr val="348A4E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55" b="1">
                          <a:solidFill>
                            <a:srgbClr val="348A4E"/>
                          </a:solidFill>
                          <a:latin typeface="Tahoma"/>
                          <a:cs typeface="Tahoma"/>
                        </a:rPr>
                        <a:t>secretion</a:t>
                      </a:r>
                      <a:endParaRPr sz="10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843915" marR="4053204" indent="-276225">
                        <a:lnSpc>
                          <a:spcPts val="1060"/>
                        </a:lnSpc>
                      </a:pPr>
                      <a:r>
                        <a:rPr dirty="0" sz="1000" spc="-70" b="1">
                          <a:solidFill>
                            <a:srgbClr val="00376C"/>
                          </a:solidFill>
                          <a:latin typeface="Tahoma"/>
                          <a:cs typeface="Tahoma"/>
                        </a:rPr>
                        <a:t>Postprandial</a:t>
                      </a:r>
                      <a:r>
                        <a:rPr dirty="0" sz="1000" b="1">
                          <a:solidFill>
                            <a:srgbClr val="00376C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65" b="1">
                          <a:solidFill>
                            <a:srgbClr val="00376C"/>
                          </a:solidFill>
                          <a:latin typeface="Tahoma"/>
                          <a:cs typeface="Tahoma"/>
                        </a:rPr>
                        <a:t>glucose </a:t>
                      </a:r>
                      <a:r>
                        <a:rPr dirty="0" sz="1000" spc="-70" b="1">
                          <a:solidFill>
                            <a:srgbClr val="001224"/>
                          </a:solidFill>
                          <a:latin typeface="Tahoma"/>
                          <a:cs typeface="Tahoma"/>
                        </a:rPr>
                        <a:t>Fasting</a:t>
                      </a:r>
                      <a:r>
                        <a:rPr dirty="0" sz="1000" spc="-35" b="1">
                          <a:solidFill>
                            <a:srgbClr val="001224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000" spc="-40" b="1">
                          <a:solidFill>
                            <a:srgbClr val="001224"/>
                          </a:solidFill>
                          <a:latin typeface="Tahoma"/>
                          <a:cs typeface="Tahoma"/>
                        </a:rPr>
                        <a:t>glucose</a:t>
                      </a:r>
                      <a:endParaRPr sz="1000">
                        <a:latin typeface="Tahoma"/>
                        <a:cs typeface="Tahoma"/>
                      </a:endParaRPr>
                    </a:p>
                    <a:p>
                      <a:pPr marL="3444875">
                        <a:lnSpc>
                          <a:spcPts val="755"/>
                        </a:lnSpc>
                      </a:pPr>
                      <a:r>
                        <a:rPr dirty="0" sz="900" spc="-6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Microvascular</a:t>
                      </a:r>
                      <a:r>
                        <a:rPr dirty="0" sz="900" spc="5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complications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marL="319532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dirty="0" sz="9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Macrovascular</a:t>
                      </a:r>
                      <a:r>
                        <a:rPr dirty="0" sz="900" spc="-1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complications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140460" marR="1212215" indent="632460">
                        <a:lnSpc>
                          <a:spcPct val="137800"/>
                        </a:lnSpc>
                        <a:tabLst>
                          <a:tab pos="3768090" algn="l"/>
                        </a:tabLst>
                      </a:pPr>
                      <a:r>
                        <a:rPr dirty="0" sz="9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Prediabetes</a:t>
                      </a:r>
                      <a:r>
                        <a:rPr dirty="0" sz="9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900" spc="-4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Type</a:t>
                      </a:r>
                      <a:r>
                        <a:rPr dirty="0" sz="900" spc="-4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2</a:t>
                      </a:r>
                      <a:r>
                        <a:rPr dirty="0" sz="900" spc="-4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diabetes</a:t>
                      </a:r>
                      <a:r>
                        <a:rPr dirty="0" sz="900" spc="-5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Metabolic</a:t>
                      </a:r>
                      <a:r>
                        <a:rPr dirty="0" sz="900" spc="1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Syndrome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79425">
                        <a:lnSpc>
                          <a:spcPct val="100000"/>
                        </a:lnSpc>
                      </a:pPr>
                      <a:r>
                        <a:rPr dirty="0" sz="600">
                          <a:solidFill>
                            <a:srgbClr val="7F7F7F"/>
                          </a:solidFill>
                          <a:latin typeface="Tahoma"/>
                          <a:cs typeface="Tahoma"/>
                        </a:rPr>
                        <a:t>Schematic</a:t>
                      </a:r>
                      <a:r>
                        <a:rPr dirty="0" sz="600" spc="40">
                          <a:solidFill>
                            <a:srgbClr val="7F7F7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00">
                          <a:solidFill>
                            <a:srgbClr val="7F7F7F"/>
                          </a:solidFill>
                          <a:latin typeface="Tahoma"/>
                          <a:cs typeface="Tahoma"/>
                        </a:rPr>
                        <a:t>created</a:t>
                      </a:r>
                      <a:r>
                        <a:rPr dirty="0" sz="600" spc="45">
                          <a:solidFill>
                            <a:srgbClr val="7F7F7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00">
                          <a:solidFill>
                            <a:srgbClr val="7F7F7F"/>
                          </a:solidFill>
                          <a:latin typeface="Tahoma"/>
                          <a:cs typeface="Tahoma"/>
                        </a:rPr>
                        <a:t>by</a:t>
                      </a:r>
                      <a:r>
                        <a:rPr dirty="0" sz="600" spc="55">
                          <a:solidFill>
                            <a:srgbClr val="7F7F7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00">
                          <a:solidFill>
                            <a:srgbClr val="7F7F7F"/>
                          </a:solidFill>
                          <a:latin typeface="Tahoma"/>
                          <a:cs typeface="Tahoma"/>
                        </a:rPr>
                        <a:t>Susie</a:t>
                      </a:r>
                      <a:r>
                        <a:rPr dirty="0" sz="600" spc="45">
                          <a:solidFill>
                            <a:srgbClr val="7F7F7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00">
                          <a:solidFill>
                            <a:srgbClr val="7F7F7F"/>
                          </a:solidFill>
                          <a:latin typeface="Tahoma"/>
                          <a:cs typeface="Tahoma"/>
                        </a:rPr>
                        <a:t>Jin</a:t>
                      </a:r>
                      <a:r>
                        <a:rPr dirty="0" sz="600" spc="50">
                          <a:solidFill>
                            <a:srgbClr val="7F7F7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00">
                          <a:solidFill>
                            <a:srgbClr val="7F7F7F"/>
                          </a:solidFill>
                          <a:latin typeface="Tahoma"/>
                          <a:cs typeface="Tahoma"/>
                        </a:rPr>
                        <a:t>for</a:t>
                      </a:r>
                      <a:r>
                        <a:rPr dirty="0" sz="600" spc="45">
                          <a:solidFill>
                            <a:srgbClr val="7F7F7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00">
                          <a:solidFill>
                            <a:srgbClr val="7F7F7F"/>
                          </a:solidFill>
                          <a:latin typeface="Tahoma"/>
                          <a:cs typeface="Tahoma"/>
                        </a:rPr>
                        <a:t>illustrative</a:t>
                      </a:r>
                      <a:r>
                        <a:rPr dirty="0" sz="600" spc="45">
                          <a:solidFill>
                            <a:srgbClr val="7F7F7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00">
                          <a:solidFill>
                            <a:srgbClr val="7F7F7F"/>
                          </a:solidFill>
                          <a:latin typeface="Tahoma"/>
                          <a:cs typeface="Tahoma"/>
                        </a:rPr>
                        <a:t>purposes</a:t>
                      </a:r>
                      <a:r>
                        <a:rPr dirty="0" sz="600" spc="50">
                          <a:solidFill>
                            <a:srgbClr val="7F7F7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00">
                          <a:solidFill>
                            <a:srgbClr val="7F7F7F"/>
                          </a:solidFill>
                          <a:latin typeface="Tahoma"/>
                          <a:cs typeface="Tahoma"/>
                        </a:rPr>
                        <a:t>only.</a:t>
                      </a:r>
                      <a:r>
                        <a:rPr dirty="0" sz="600" spc="35">
                          <a:solidFill>
                            <a:srgbClr val="7F7F7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00">
                          <a:solidFill>
                            <a:srgbClr val="7F7F7F"/>
                          </a:solidFill>
                          <a:latin typeface="Tahoma"/>
                          <a:cs typeface="Tahoma"/>
                        </a:rPr>
                        <a:t>August</a:t>
                      </a:r>
                      <a:r>
                        <a:rPr dirty="0" sz="600" spc="40">
                          <a:solidFill>
                            <a:srgbClr val="7F7F7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600" spc="-20">
                          <a:solidFill>
                            <a:srgbClr val="7F7F7F"/>
                          </a:solidFill>
                          <a:latin typeface="Tahoma"/>
                          <a:cs typeface="Tahoma"/>
                        </a:rPr>
                        <a:t>2026</a:t>
                      </a:r>
                      <a:endParaRPr sz="600">
                        <a:latin typeface="Tahoma"/>
                        <a:cs typeface="Tahoma"/>
                      </a:endParaRPr>
                    </a:p>
                  </a:txBody>
                  <a:tcPr marL="0" marR="0" marB="0" marT="114935">
                    <a:lnL w="1270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389E5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7465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6" name="object 2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77" y="213359"/>
            <a:ext cx="18738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>
                <a:latin typeface="Tahoma"/>
                <a:cs typeface="Tahoma"/>
              </a:rPr>
              <a:t>Insulin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Type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2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Diabetes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9947" y="213359"/>
            <a:ext cx="14909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Tahoma"/>
                <a:cs typeface="Tahoma"/>
              </a:rPr>
              <a:t>September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12,</a:t>
            </a:r>
            <a:r>
              <a:rPr dirty="0" sz="1300" spc="-4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2026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46349" y="1295703"/>
            <a:ext cx="6096000" cy="3340100"/>
            <a:chOff x="846349" y="1295703"/>
            <a:chExt cx="6096000" cy="3340100"/>
          </a:xfrm>
        </p:grpSpPr>
        <p:sp>
          <p:nvSpPr>
            <p:cNvPr id="5" name="object 5"/>
            <p:cNvSpPr/>
            <p:nvPr/>
          </p:nvSpPr>
          <p:spPr>
            <a:xfrm>
              <a:off x="846349" y="1295703"/>
              <a:ext cx="5805805" cy="45720"/>
            </a:xfrm>
            <a:custGeom>
              <a:avLst/>
              <a:gdLst/>
              <a:ahLst/>
              <a:cxnLst/>
              <a:rect l="l" t="t" r="r" b="b"/>
              <a:pathLst>
                <a:path w="5805805" h="45719">
                  <a:moveTo>
                    <a:pt x="5805403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5805403" y="45720"/>
                  </a:lnTo>
                  <a:lnTo>
                    <a:pt x="5805403" y="0"/>
                  </a:lnTo>
                  <a:close/>
                </a:path>
              </a:pathLst>
            </a:custGeom>
            <a:solidFill>
              <a:srgbClr val="389E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46349" y="4577547"/>
              <a:ext cx="6096000" cy="58419"/>
            </a:xfrm>
            <a:custGeom>
              <a:avLst/>
              <a:gdLst/>
              <a:ahLst/>
              <a:cxnLst/>
              <a:rect l="l" t="t" r="r" b="b"/>
              <a:pathLst>
                <a:path w="6096000" h="58420">
                  <a:moveTo>
                    <a:pt x="6096000" y="0"/>
                  </a:moveTo>
                  <a:lnTo>
                    <a:pt x="0" y="0"/>
                  </a:lnTo>
                  <a:lnTo>
                    <a:pt x="0" y="57952"/>
                  </a:lnTo>
                  <a:lnTo>
                    <a:pt x="6096000" y="57952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943488" y="2278937"/>
              <a:ext cx="1987550" cy="267335"/>
            </a:xfrm>
            <a:custGeom>
              <a:avLst/>
              <a:gdLst/>
              <a:ahLst/>
              <a:cxnLst/>
              <a:rect l="l" t="t" r="r" b="b"/>
              <a:pathLst>
                <a:path w="1987550" h="267335">
                  <a:moveTo>
                    <a:pt x="1909442" y="0"/>
                  </a:moveTo>
                  <a:lnTo>
                    <a:pt x="77753" y="0"/>
                  </a:lnTo>
                  <a:lnTo>
                    <a:pt x="47488" y="6110"/>
                  </a:lnTo>
                  <a:lnTo>
                    <a:pt x="22773" y="22773"/>
                  </a:lnTo>
                  <a:lnTo>
                    <a:pt x="6110" y="47487"/>
                  </a:lnTo>
                  <a:lnTo>
                    <a:pt x="0" y="77753"/>
                  </a:lnTo>
                  <a:lnTo>
                    <a:pt x="0" y="189148"/>
                  </a:lnTo>
                  <a:lnTo>
                    <a:pt x="6110" y="219414"/>
                  </a:lnTo>
                  <a:lnTo>
                    <a:pt x="22773" y="244128"/>
                  </a:lnTo>
                  <a:lnTo>
                    <a:pt x="47488" y="260791"/>
                  </a:lnTo>
                  <a:lnTo>
                    <a:pt x="77753" y="266901"/>
                  </a:lnTo>
                  <a:lnTo>
                    <a:pt x="1909442" y="266901"/>
                  </a:lnTo>
                  <a:lnTo>
                    <a:pt x="1939707" y="260791"/>
                  </a:lnTo>
                  <a:lnTo>
                    <a:pt x="1964422" y="244128"/>
                  </a:lnTo>
                  <a:lnTo>
                    <a:pt x="1981085" y="219414"/>
                  </a:lnTo>
                  <a:lnTo>
                    <a:pt x="1987195" y="189148"/>
                  </a:lnTo>
                  <a:lnTo>
                    <a:pt x="1987195" y="77753"/>
                  </a:lnTo>
                  <a:lnTo>
                    <a:pt x="1981085" y="47487"/>
                  </a:lnTo>
                  <a:lnTo>
                    <a:pt x="1964422" y="22773"/>
                  </a:lnTo>
                  <a:lnTo>
                    <a:pt x="1939707" y="6110"/>
                  </a:lnTo>
                  <a:lnTo>
                    <a:pt x="1909442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6760643" y="1244600"/>
            <a:ext cx="8445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0" b="1">
                <a:solidFill>
                  <a:srgbClr val="389E50"/>
                </a:solidFill>
                <a:latin typeface="Tahoma"/>
                <a:cs typeface="Tahoma"/>
              </a:rPr>
              <a:t>7</a:t>
            </a:r>
            <a:endParaRPr sz="8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52268" y="2150140"/>
            <a:ext cx="489584" cy="1025525"/>
          </a:xfrm>
          <a:prstGeom prst="rect">
            <a:avLst/>
          </a:prstGeom>
          <a:solidFill>
            <a:srgbClr val="F2F2F2"/>
          </a:solidFill>
        </p:spPr>
        <p:txBody>
          <a:bodyPr wrap="square" lIns="0" tIns="51435" rIns="0" bIns="0" rtlCol="0" vert="horz">
            <a:spAutoFit/>
          </a:bodyPr>
          <a:lstStyle/>
          <a:p>
            <a:pPr marL="61594">
              <a:lnSpc>
                <a:spcPts val="935"/>
              </a:lnSpc>
              <a:spcBef>
                <a:spcPts val="405"/>
              </a:spcBef>
            </a:pPr>
            <a:r>
              <a:rPr dirty="0" sz="900" spc="-35">
                <a:latin typeface="Tahoma"/>
                <a:cs typeface="Tahoma"/>
              </a:rPr>
              <a:t>&lt;6.0</a:t>
            </a:r>
            <a:r>
              <a:rPr dirty="0" sz="900" spc="-50">
                <a:latin typeface="Tahoma"/>
                <a:cs typeface="Tahoma"/>
              </a:rPr>
              <a:t> %</a:t>
            </a:r>
            <a:endParaRPr sz="900">
              <a:latin typeface="Tahoma"/>
              <a:cs typeface="Tahoma"/>
            </a:endParaRPr>
          </a:p>
          <a:p>
            <a:pPr marL="61594">
              <a:lnSpc>
                <a:spcPts val="850"/>
              </a:lnSpc>
            </a:pPr>
            <a:r>
              <a:rPr dirty="0" sz="900" spc="-35">
                <a:latin typeface="Tahoma"/>
                <a:cs typeface="Tahoma"/>
              </a:rPr>
              <a:t>≤6.5</a:t>
            </a:r>
            <a:r>
              <a:rPr dirty="0" sz="900" spc="-50">
                <a:latin typeface="Tahoma"/>
                <a:cs typeface="Tahoma"/>
              </a:rPr>
              <a:t> %</a:t>
            </a:r>
            <a:endParaRPr sz="900">
              <a:latin typeface="Tahoma"/>
              <a:cs typeface="Tahoma"/>
            </a:endParaRPr>
          </a:p>
          <a:p>
            <a:pPr marL="61594">
              <a:lnSpc>
                <a:spcPts val="900"/>
              </a:lnSpc>
            </a:pPr>
            <a:r>
              <a:rPr dirty="0" sz="900" spc="-35">
                <a:latin typeface="Tahoma"/>
                <a:cs typeface="Tahoma"/>
              </a:rPr>
              <a:t>≤7.0</a:t>
            </a:r>
            <a:r>
              <a:rPr dirty="0" sz="900" spc="-50">
                <a:latin typeface="Tahoma"/>
                <a:cs typeface="Tahoma"/>
              </a:rPr>
              <a:t> %</a:t>
            </a:r>
            <a:endParaRPr sz="900">
              <a:latin typeface="Tahoma"/>
              <a:cs typeface="Tahoma"/>
            </a:endParaRPr>
          </a:p>
          <a:p>
            <a:pPr marL="55244">
              <a:lnSpc>
                <a:spcPts val="840"/>
              </a:lnSpc>
            </a:pPr>
            <a:r>
              <a:rPr dirty="0" sz="900" spc="-35">
                <a:latin typeface="Tahoma"/>
                <a:cs typeface="Tahoma"/>
              </a:rPr>
              <a:t>≤8.0</a:t>
            </a:r>
            <a:r>
              <a:rPr dirty="0" sz="900" spc="-50">
                <a:latin typeface="Tahoma"/>
                <a:cs typeface="Tahoma"/>
              </a:rPr>
              <a:t> </a:t>
            </a:r>
            <a:r>
              <a:rPr dirty="0" sz="900" spc="-25">
                <a:latin typeface="Tahoma"/>
                <a:cs typeface="Tahoma"/>
              </a:rPr>
              <a:t>%*</a:t>
            </a:r>
            <a:endParaRPr sz="900">
              <a:latin typeface="Tahoma"/>
              <a:cs typeface="Tahoma"/>
            </a:endParaRPr>
          </a:p>
          <a:p>
            <a:pPr marL="55244">
              <a:lnSpc>
                <a:spcPts val="935"/>
              </a:lnSpc>
            </a:pPr>
            <a:r>
              <a:rPr dirty="0" sz="900" spc="-35">
                <a:latin typeface="Tahoma"/>
                <a:cs typeface="Tahoma"/>
              </a:rPr>
              <a:t>≤8.5</a:t>
            </a:r>
            <a:r>
              <a:rPr dirty="0" sz="900" spc="-50">
                <a:latin typeface="Tahoma"/>
                <a:cs typeface="Tahoma"/>
              </a:rPr>
              <a:t> </a:t>
            </a:r>
            <a:r>
              <a:rPr dirty="0" sz="900" spc="-25">
                <a:latin typeface="Tahoma"/>
                <a:cs typeface="Tahoma"/>
              </a:rPr>
              <a:t>%*</a:t>
            </a:r>
            <a:endParaRPr sz="900">
              <a:latin typeface="Tahoma"/>
              <a:cs typeface="Tahoma"/>
            </a:endParaRPr>
          </a:p>
          <a:p>
            <a:pPr marL="62230" marR="44450" indent="-43815">
              <a:lnSpc>
                <a:spcPct val="100000"/>
              </a:lnSpc>
              <a:spcBef>
                <a:spcPts val="305"/>
              </a:spcBef>
            </a:pPr>
            <a:r>
              <a:rPr dirty="0" sz="400">
                <a:latin typeface="Tahoma"/>
                <a:cs typeface="Tahoma"/>
              </a:rPr>
              <a:t>*</a:t>
            </a:r>
            <a:r>
              <a:rPr dirty="0" sz="400" spc="70">
                <a:latin typeface="Tahoma"/>
                <a:cs typeface="Tahoma"/>
              </a:rPr>
              <a:t> </a:t>
            </a:r>
            <a:r>
              <a:rPr dirty="0" sz="400">
                <a:latin typeface="Tahoma"/>
                <a:cs typeface="Tahoma"/>
              </a:rPr>
              <a:t>If</a:t>
            </a:r>
            <a:r>
              <a:rPr dirty="0" sz="400" spc="15">
                <a:latin typeface="Tahoma"/>
                <a:cs typeface="Tahoma"/>
              </a:rPr>
              <a:t> </a:t>
            </a:r>
            <a:r>
              <a:rPr dirty="0" sz="400">
                <a:latin typeface="Tahoma"/>
                <a:cs typeface="Tahoma"/>
              </a:rPr>
              <a:t>higher</a:t>
            </a:r>
            <a:r>
              <a:rPr dirty="0" sz="400" spc="20">
                <a:latin typeface="Tahoma"/>
                <a:cs typeface="Tahoma"/>
              </a:rPr>
              <a:t> </a:t>
            </a:r>
            <a:r>
              <a:rPr dirty="0" sz="400">
                <a:latin typeface="Tahoma"/>
                <a:cs typeface="Tahoma"/>
              </a:rPr>
              <a:t>risk</a:t>
            </a:r>
            <a:r>
              <a:rPr dirty="0" sz="400" spc="30">
                <a:latin typeface="Tahoma"/>
                <a:cs typeface="Tahoma"/>
              </a:rPr>
              <a:t> </a:t>
            </a:r>
            <a:r>
              <a:rPr dirty="0" sz="400" spc="-35">
                <a:latin typeface="Tahoma"/>
                <a:cs typeface="Tahoma"/>
              </a:rPr>
              <a:t>of</a:t>
            </a:r>
            <a:r>
              <a:rPr dirty="0" sz="400" spc="500">
                <a:latin typeface="Tahoma"/>
                <a:cs typeface="Tahoma"/>
              </a:rPr>
              <a:t> </a:t>
            </a:r>
            <a:r>
              <a:rPr dirty="0" sz="400" spc="-10">
                <a:latin typeface="Tahoma"/>
                <a:cs typeface="Tahoma"/>
              </a:rPr>
              <a:t>unmanageable</a:t>
            </a:r>
            <a:endParaRPr sz="400">
              <a:latin typeface="Tahoma"/>
              <a:cs typeface="Tahoma"/>
            </a:endParaRPr>
          </a:p>
          <a:p>
            <a:pPr marL="62230" marR="7620">
              <a:lnSpc>
                <a:spcPts val="409"/>
              </a:lnSpc>
            </a:pPr>
            <a:r>
              <a:rPr dirty="0" sz="400" spc="-10">
                <a:latin typeface="Tahoma"/>
                <a:cs typeface="Tahoma"/>
              </a:rPr>
              <a:t>hypoglycemia,</a:t>
            </a:r>
            <a:r>
              <a:rPr dirty="0" sz="400" spc="500">
                <a:latin typeface="Tahoma"/>
                <a:cs typeface="Tahoma"/>
              </a:rPr>
              <a:t> </a:t>
            </a:r>
            <a:r>
              <a:rPr dirty="0" sz="400">
                <a:latin typeface="Tahoma"/>
                <a:cs typeface="Tahoma"/>
              </a:rPr>
              <a:t>A1C</a:t>
            </a:r>
            <a:r>
              <a:rPr dirty="0" sz="400" spc="70">
                <a:latin typeface="Tahoma"/>
                <a:cs typeface="Tahoma"/>
              </a:rPr>
              <a:t> </a:t>
            </a:r>
            <a:r>
              <a:rPr dirty="0" sz="400">
                <a:latin typeface="Tahoma"/>
                <a:cs typeface="Tahoma"/>
              </a:rPr>
              <a:t>7.1</a:t>
            </a:r>
            <a:r>
              <a:rPr dirty="0" sz="400" spc="70">
                <a:latin typeface="Tahoma"/>
                <a:cs typeface="Tahoma"/>
              </a:rPr>
              <a:t> </a:t>
            </a:r>
            <a:r>
              <a:rPr dirty="0" sz="400" spc="-75">
                <a:latin typeface="Tahoma"/>
                <a:cs typeface="Tahoma"/>
              </a:rPr>
              <a:t>%</a:t>
            </a:r>
            <a:r>
              <a:rPr dirty="0" sz="400" spc="80">
                <a:latin typeface="Tahoma"/>
                <a:cs typeface="Tahoma"/>
              </a:rPr>
              <a:t> </a:t>
            </a:r>
            <a:r>
              <a:rPr dirty="0" sz="400">
                <a:latin typeface="Tahoma"/>
                <a:cs typeface="Tahoma"/>
              </a:rPr>
              <a:t>is</a:t>
            </a:r>
            <a:r>
              <a:rPr dirty="0" sz="400" spc="50">
                <a:latin typeface="Tahoma"/>
                <a:cs typeface="Tahoma"/>
              </a:rPr>
              <a:t> </a:t>
            </a:r>
            <a:r>
              <a:rPr dirty="0" sz="400" spc="-25">
                <a:latin typeface="Tahoma"/>
                <a:cs typeface="Tahoma"/>
              </a:rPr>
              <a:t>the</a:t>
            </a:r>
            <a:endParaRPr sz="400">
              <a:latin typeface="Tahoma"/>
              <a:cs typeface="Tahoma"/>
            </a:endParaRPr>
          </a:p>
          <a:p>
            <a:pPr marL="62230" marR="62865">
              <a:lnSpc>
                <a:spcPct val="80000"/>
              </a:lnSpc>
              <a:spcBef>
                <a:spcPts val="120"/>
              </a:spcBef>
            </a:pPr>
            <a:r>
              <a:rPr dirty="0" sz="400" spc="-10">
                <a:latin typeface="Tahoma"/>
                <a:cs typeface="Tahoma"/>
              </a:rPr>
              <a:t>recommended</a:t>
            </a:r>
            <a:r>
              <a:rPr dirty="0" sz="400" spc="500">
                <a:latin typeface="Tahoma"/>
                <a:cs typeface="Tahoma"/>
              </a:rPr>
              <a:t> </a:t>
            </a:r>
            <a:r>
              <a:rPr dirty="0" sz="400" spc="10">
                <a:latin typeface="Tahoma"/>
                <a:cs typeface="Tahoma"/>
              </a:rPr>
              <a:t>lower</a:t>
            </a:r>
            <a:r>
              <a:rPr dirty="0" sz="400" spc="75">
                <a:latin typeface="Tahoma"/>
                <a:cs typeface="Tahoma"/>
              </a:rPr>
              <a:t> </a:t>
            </a:r>
            <a:r>
              <a:rPr dirty="0" sz="400" spc="-10">
                <a:latin typeface="Tahoma"/>
                <a:cs typeface="Tahoma"/>
              </a:rPr>
              <a:t>limit</a:t>
            </a:r>
            <a:endParaRPr sz="4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26416" y="4111649"/>
            <a:ext cx="2232660" cy="450850"/>
          </a:xfrm>
          <a:custGeom>
            <a:avLst/>
            <a:gdLst/>
            <a:ahLst/>
            <a:cxnLst/>
            <a:rect l="l" t="t" r="r" b="b"/>
            <a:pathLst>
              <a:path w="2232660" h="450850">
                <a:moveTo>
                  <a:pt x="2101006" y="0"/>
                </a:moveTo>
                <a:lnTo>
                  <a:pt x="131234" y="0"/>
                </a:lnTo>
                <a:lnTo>
                  <a:pt x="80152" y="10313"/>
                </a:lnTo>
                <a:lnTo>
                  <a:pt x="38437" y="38438"/>
                </a:lnTo>
                <a:lnTo>
                  <a:pt x="10313" y="80152"/>
                </a:lnTo>
                <a:lnTo>
                  <a:pt x="0" y="131235"/>
                </a:lnTo>
                <a:lnTo>
                  <a:pt x="0" y="319248"/>
                </a:lnTo>
                <a:lnTo>
                  <a:pt x="10313" y="370331"/>
                </a:lnTo>
                <a:lnTo>
                  <a:pt x="38437" y="412045"/>
                </a:lnTo>
                <a:lnTo>
                  <a:pt x="80152" y="440169"/>
                </a:lnTo>
                <a:lnTo>
                  <a:pt x="131234" y="450482"/>
                </a:lnTo>
                <a:lnTo>
                  <a:pt x="2101006" y="450482"/>
                </a:lnTo>
                <a:lnTo>
                  <a:pt x="2152089" y="440169"/>
                </a:lnTo>
                <a:lnTo>
                  <a:pt x="2193803" y="412045"/>
                </a:lnTo>
                <a:lnTo>
                  <a:pt x="2221927" y="370331"/>
                </a:lnTo>
                <a:lnTo>
                  <a:pt x="2232240" y="319248"/>
                </a:lnTo>
                <a:lnTo>
                  <a:pt x="2232240" y="131235"/>
                </a:lnTo>
                <a:lnTo>
                  <a:pt x="2221927" y="80152"/>
                </a:lnTo>
                <a:lnTo>
                  <a:pt x="2193803" y="38438"/>
                </a:lnTo>
                <a:lnTo>
                  <a:pt x="2152089" y="10313"/>
                </a:lnTo>
                <a:lnTo>
                  <a:pt x="2101006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010355" y="2158492"/>
            <a:ext cx="1238885" cy="1028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7630" indent="-74930">
              <a:lnSpc>
                <a:spcPts val="994"/>
              </a:lnSpc>
              <a:spcBef>
                <a:spcPts val="100"/>
              </a:spcBef>
              <a:buFont typeface="Arial"/>
              <a:buChar char="•"/>
              <a:tabLst>
                <a:tab pos="87630" algn="l"/>
              </a:tabLst>
            </a:pPr>
            <a:r>
              <a:rPr dirty="0" sz="900" spc="-10">
                <a:latin typeface="Tahoma"/>
                <a:cs typeface="Tahoma"/>
              </a:rPr>
              <a:t>metformin</a:t>
            </a:r>
            <a:endParaRPr sz="900">
              <a:latin typeface="Tahoma"/>
              <a:cs typeface="Tahoma"/>
            </a:endParaRPr>
          </a:p>
          <a:p>
            <a:pPr marL="87630" indent="-74930">
              <a:lnSpc>
                <a:spcPts val="950"/>
              </a:lnSpc>
              <a:buFont typeface="Arial"/>
              <a:buChar char="•"/>
              <a:tabLst>
                <a:tab pos="87630" algn="l"/>
              </a:tabLst>
            </a:pPr>
            <a:r>
              <a:rPr dirty="0" sz="900">
                <a:latin typeface="Cambria Math"/>
                <a:cs typeface="Cambria Math"/>
              </a:rPr>
              <a:t>⍺</a:t>
            </a:r>
            <a:r>
              <a:rPr dirty="0" sz="900">
                <a:latin typeface="Tahoma"/>
                <a:cs typeface="Tahoma"/>
              </a:rPr>
              <a:t>-</a:t>
            </a:r>
            <a:r>
              <a:rPr dirty="0" sz="900" spc="-10">
                <a:latin typeface="Tahoma"/>
                <a:cs typeface="Tahoma"/>
              </a:rPr>
              <a:t>glucosidase</a:t>
            </a:r>
            <a:r>
              <a:rPr dirty="0" sz="900" spc="15">
                <a:latin typeface="Tahoma"/>
                <a:cs typeface="Tahoma"/>
              </a:rPr>
              <a:t> </a:t>
            </a:r>
            <a:r>
              <a:rPr dirty="0" sz="900" spc="-10">
                <a:latin typeface="Tahoma"/>
                <a:cs typeface="Tahoma"/>
              </a:rPr>
              <a:t>inhibitor</a:t>
            </a:r>
            <a:endParaRPr sz="900">
              <a:latin typeface="Tahoma"/>
              <a:cs typeface="Tahoma"/>
            </a:endParaRPr>
          </a:p>
          <a:p>
            <a:pPr marL="87630" indent="-74930">
              <a:lnSpc>
                <a:spcPts val="994"/>
              </a:lnSpc>
              <a:buFont typeface="Arial"/>
              <a:buChar char="•"/>
              <a:tabLst>
                <a:tab pos="87630" algn="l"/>
              </a:tabLst>
            </a:pPr>
            <a:r>
              <a:rPr dirty="0" sz="900" spc="-10">
                <a:latin typeface="Tahoma"/>
                <a:cs typeface="Tahoma"/>
              </a:rPr>
              <a:t>DPP4i</a:t>
            </a:r>
            <a:endParaRPr sz="900">
              <a:latin typeface="Tahoma"/>
              <a:cs typeface="Tahoma"/>
            </a:endParaRPr>
          </a:p>
          <a:p>
            <a:pPr marL="87630" indent="-74930">
              <a:lnSpc>
                <a:spcPts val="1010"/>
              </a:lnSpc>
              <a:buFont typeface="Arial"/>
              <a:buChar char="•"/>
              <a:tabLst>
                <a:tab pos="87630" algn="l"/>
              </a:tabLst>
            </a:pPr>
            <a:r>
              <a:rPr dirty="0" sz="900">
                <a:latin typeface="Tahoma"/>
                <a:cs typeface="Tahoma"/>
              </a:rPr>
              <a:t>GLP-1</a:t>
            </a:r>
            <a:r>
              <a:rPr dirty="0" sz="900" spc="-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RA</a:t>
            </a:r>
            <a:r>
              <a:rPr dirty="0" sz="900" spc="-5">
                <a:latin typeface="Tahoma"/>
                <a:cs typeface="Tahoma"/>
              </a:rPr>
              <a:t> </a:t>
            </a:r>
            <a:r>
              <a:rPr dirty="0" sz="900" spc="-30">
                <a:latin typeface="Tahoma"/>
                <a:cs typeface="Tahoma"/>
              </a:rPr>
              <a:t>+/-</a:t>
            </a:r>
            <a:r>
              <a:rPr dirty="0" sz="900" spc="-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GIP</a:t>
            </a:r>
            <a:r>
              <a:rPr dirty="0" sz="900" spc="-5">
                <a:latin typeface="Tahoma"/>
                <a:cs typeface="Tahoma"/>
              </a:rPr>
              <a:t> </a:t>
            </a:r>
            <a:r>
              <a:rPr dirty="0" sz="900" spc="-25">
                <a:latin typeface="Tahoma"/>
                <a:cs typeface="Tahoma"/>
              </a:rPr>
              <a:t>RA</a:t>
            </a:r>
            <a:endParaRPr sz="900">
              <a:latin typeface="Tahoma"/>
              <a:cs typeface="Tahoma"/>
            </a:endParaRPr>
          </a:p>
          <a:p>
            <a:pPr marL="87630" indent="-74930">
              <a:lnSpc>
                <a:spcPts val="950"/>
              </a:lnSpc>
              <a:buFont typeface="Arial"/>
              <a:buChar char="•"/>
              <a:tabLst>
                <a:tab pos="87630" algn="l"/>
              </a:tabLst>
            </a:pPr>
            <a:r>
              <a:rPr dirty="0" sz="900" spc="-10">
                <a:latin typeface="Tahoma"/>
                <a:cs typeface="Tahoma"/>
              </a:rPr>
              <a:t>insulin</a:t>
            </a:r>
            <a:endParaRPr sz="900">
              <a:latin typeface="Tahoma"/>
              <a:cs typeface="Tahoma"/>
            </a:endParaRPr>
          </a:p>
          <a:p>
            <a:pPr marL="87630" indent="-74930">
              <a:lnSpc>
                <a:spcPts val="950"/>
              </a:lnSpc>
              <a:buFont typeface="Arial"/>
              <a:buChar char="•"/>
              <a:tabLst>
                <a:tab pos="87630" algn="l"/>
              </a:tabLst>
            </a:pPr>
            <a:r>
              <a:rPr dirty="0" sz="900" spc="-10">
                <a:latin typeface="Tahoma"/>
                <a:cs typeface="Tahoma"/>
              </a:rPr>
              <a:t>secretagogue</a:t>
            </a:r>
            <a:endParaRPr sz="900">
              <a:latin typeface="Tahoma"/>
              <a:cs typeface="Tahoma"/>
            </a:endParaRPr>
          </a:p>
          <a:p>
            <a:pPr marL="87630" indent="-74930">
              <a:lnSpc>
                <a:spcPts val="1010"/>
              </a:lnSpc>
              <a:buFont typeface="Arial"/>
              <a:buChar char="•"/>
              <a:tabLst>
                <a:tab pos="87630" algn="l"/>
              </a:tabLst>
            </a:pPr>
            <a:r>
              <a:rPr dirty="0" sz="900" spc="-10">
                <a:latin typeface="Tahoma"/>
                <a:cs typeface="Tahoma"/>
              </a:rPr>
              <a:t>SGLT2i</a:t>
            </a:r>
            <a:endParaRPr sz="900">
              <a:latin typeface="Tahoma"/>
              <a:cs typeface="Tahoma"/>
            </a:endParaRPr>
          </a:p>
          <a:p>
            <a:pPr marL="87630" indent="-74930">
              <a:lnSpc>
                <a:spcPts val="1045"/>
              </a:lnSpc>
              <a:buFont typeface="Arial"/>
              <a:buChar char="•"/>
              <a:tabLst>
                <a:tab pos="87630" algn="l"/>
              </a:tabLst>
            </a:pPr>
            <a:r>
              <a:rPr dirty="0" sz="900" spc="-10">
                <a:latin typeface="Tahoma"/>
                <a:cs typeface="Tahoma"/>
              </a:rPr>
              <a:t>thiazolidinedione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926919" y="1705542"/>
            <a:ext cx="5834380" cy="2865120"/>
            <a:chOff x="926919" y="1705542"/>
            <a:chExt cx="5834380" cy="2865120"/>
          </a:xfrm>
        </p:grpSpPr>
        <p:sp>
          <p:nvSpPr>
            <p:cNvPr id="13" name="object 13"/>
            <p:cNvSpPr/>
            <p:nvPr/>
          </p:nvSpPr>
          <p:spPr>
            <a:xfrm>
              <a:off x="931681" y="3216951"/>
              <a:ext cx="2232660" cy="1349375"/>
            </a:xfrm>
            <a:custGeom>
              <a:avLst/>
              <a:gdLst/>
              <a:ahLst/>
              <a:cxnLst/>
              <a:rect l="l" t="t" r="r" b="b"/>
              <a:pathLst>
                <a:path w="2232660" h="1349375">
                  <a:moveTo>
                    <a:pt x="0" y="112561"/>
                  </a:moveTo>
                  <a:lnTo>
                    <a:pt x="8845" y="68747"/>
                  </a:lnTo>
                  <a:lnTo>
                    <a:pt x="32968" y="32968"/>
                  </a:lnTo>
                  <a:lnTo>
                    <a:pt x="68747" y="8845"/>
                  </a:lnTo>
                  <a:lnTo>
                    <a:pt x="112561" y="0"/>
                  </a:lnTo>
                  <a:lnTo>
                    <a:pt x="2119680" y="0"/>
                  </a:lnTo>
                  <a:lnTo>
                    <a:pt x="2163494" y="8845"/>
                  </a:lnTo>
                  <a:lnTo>
                    <a:pt x="2199273" y="32968"/>
                  </a:lnTo>
                  <a:lnTo>
                    <a:pt x="2223395" y="68747"/>
                  </a:lnTo>
                  <a:lnTo>
                    <a:pt x="2232241" y="112561"/>
                  </a:lnTo>
                  <a:lnTo>
                    <a:pt x="2232241" y="1236297"/>
                  </a:lnTo>
                  <a:lnTo>
                    <a:pt x="2223395" y="1280111"/>
                  </a:lnTo>
                  <a:lnTo>
                    <a:pt x="2199273" y="1315890"/>
                  </a:lnTo>
                  <a:lnTo>
                    <a:pt x="2163494" y="1340013"/>
                  </a:lnTo>
                  <a:lnTo>
                    <a:pt x="2119680" y="1348859"/>
                  </a:lnTo>
                  <a:lnTo>
                    <a:pt x="112561" y="1348859"/>
                  </a:lnTo>
                  <a:lnTo>
                    <a:pt x="68747" y="1340013"/>
                  </a:lnTo>
                  <a:lnTo>
                    <a:pt x="32968" y="1315890"/>
                  </a:lnTo>
                  <a:lnTo>
                    <a:pt x="8845" y="1280111"/>
                  </a:lnTo>
                  <a:lnTo>
                    <a:pt x="0" y="1236297"/>
                  </a:lnTo>
                  <a:lnTo>
                    <a:pt x="0" y="112561"/>
                  </a:lnTo>
                  <a:close/>
                </a:path>
              </a:pathLst>
            </a:custGeom>
            <a:ln w="9525">
              <a:solidFill>
                <a:srgbClr val="00193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986119" y="1710305"/>
              <a:ext cx="2770505" cy="397510"/>
            </a:xfrm>
            <a:custGeom>
              <a:avLst/>
              <a:gdLst/>
              <a:ahLst/>
              <a:cxnLst/>
              <a:rect l="l" t="t" r="r" b="b"/>
              <a:pathLst>
                <a:path w="2770504" h="397510">
                  <a:moveTo>
                    <a:pt x="0" y="66149"/>
                  </a:moveTo>
                  <a:lnTo>
                    <a:pt x="5198" y="40400"/>
                  </a:lnTo>
                  <a:lnTo>
                    <a:pt x="19374" y="19374"/>
                  </a:lnTo>
                  <a:lnTo>
                    <a:pt x="40400" y="5198"/>
                  </a:lnTo>
                  <a:lnTo>
                    <a:pt x="66149" y="0"/>
                  </a:lnTo>
                  <a:lnTo>
                    <a:pt x="2704020" y="0"/>
                  </a:lnTo>
                  <a:lnTo>
                    <a:pt x="2729768" y="5198"/>
                  </a:lnTo>
                  <a:lnTo>
                    <a:pt x="2750794" y="19374"/>
                  </a:lnTo>
                  <a:lnTo>
                    <a:pt x="2764970" y="40400"/>
                  </a:lnTo>
                  <a:lnTo>
                    <a:pt x="2770169" y="66149"/>
                  </a:lnTo>
                  <a:lnTo>
                    <a:pt x="2770169" y="330740"/>
                  </a:lnTo>
                  <a:lnTo>
                    <a:pt x="2764970" y="356488"/>
                  </a:lnTo>
                  <a:lnTo>
                    <a:pt x="2750794" y="377514"/>
                  </a:lnTo>
                  <a:lnTo>
                    <a:pt x="2729768" y="391691"/>
                  </a:lnTo>
                  <a:lnTo>
                    <a:pt x="2704020" y="396889"/>
                  </a:lnTo>
                  <a:lnTo>
                    <a:pt x="66149" y="396889"/>
                  </a:lnTo>
                  <a:lnTo>
                    <a:pt x="40400" y="391691"/>
                  </a:lnTo>
                  <a:lnTo>
                    <a:pt x="19374" y="377514"/>
                  </a:lnTo>
                  <a:lnTo>
                    <a:pt x="5198" y="356488"/>
                  </a:lnTo>
                  <a:lnTo>
                    <a:pt x="0" y="330740"/>
                  </a:lnTo>
                  <a:lnTo>
                    <a:pt x="0" y="66149"/>
                  </a:lnTo>
                  <a:close/>
                </a:path>
              </a:pathLst>
            </a:custGeom>
            <a:ln w="9525">
              <a:solidFill>
                <a:srgbClr val="00193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779196" y="2150140"/>
              <a:ext cx="1977389" cy="1025525"/>
            </a:xfrm>
            <a:custGeom>
              <a:avLst/>
              <a:gdLst/>
              <a:ahLst/>
              <a:cxnLst/>
              <a:rect l="l" t="t" r="r" b="b"/>
              <a:pathLst>
                <a:path w="1977390" h="1025525">
                  <a:moveTo>
                    <a:pt x="0" y="107079"/>
                  </a:moveTo>
                  <a:lnTo>
                    <a:pt x="8414" y="65399"/>
                  </a:lnTo>
                  <a:lnTo>
                    <a:pt x="31362" y="31362"/>
                  </a:lnTo>
                  <a:lnTo>
                    <a:pt x="65399" y="8414"/>
                  </a:lnTo>
                  <a:lnTo>
                    <a:pt x="107079" y="0"/>
                  </a:lnTo>
                  <a:lnTo>
                    <a:pt x="1870012" y="0"/>
                  </a:lnTo>
                  <a:lnTo>
                    <a:pt x="1911692" y="8414"/>
                  </a:lnTo>
                  <a:lnTo>
                    <a:pt x="1945729" y="31362"/>
                  </a:lnTo>
                  <a:lnTo>
                    <a:pt x="1968677" y="65399"/>
                  </a:lnTo>
                  <a:lnTo>
                    <a:pt x="1977092" y="107079"/>
                  </a:lnTo>
                  <a:lnTo>
                    <a:pt x="1977092" y="918388"/>
                  </a:lnTo>
                  <a:lnTo>
                    <a:pt x="1968677" y="960068"/>
                  </a:lnTo>
                  <a:lnTo>
                    <a:pt x="1945729" y="994105"/>
                  </a:lnTo>
                  <a:lnTo>
                    <a:pt x="1911692" y="1017053"/>
                  </a:lnTo>
                  <a:lnTo>
                    <a:pt x="1870012" y="1025468"/>
                  </a:lnTo>
                  <a:lnTo>
                    <a:pt x="107079" y="1025468"/>
                  </a:lnTo>
                  <a:lnTo>
                    <a:pt x="65399" y="1017053"/>
                  </a:lnTo>
                  <a:lnTo>
                    <a:pt x="31362" y="994105"/>
                  </a:lnTo>
                  <a:lnTo>
                    <a:pt x="8414" y="960068"/>
                  </a:lnTo>
                  <a:lnTo>
                    <a:pt x="0" y="918388"/>
                  </a:lnTo>
                  <a:lnTo>
                    <a:pt x="0" y="107079"/>
                  </a:lnTo>
                  <a:close/>
                </a:path>
              </a:pathLst>
            </a:custGeom>
            <a:ln w="9525">
              <a:solidFill>
                <a:srgbClr val="00193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444949" y="3383319"/>
              <a:ext cx="1870075" cy="420370"/>
            </a:xfrm>
            <a:custGeom>
              <a:avLst/>
              <a:gdLst/>
              <a:ahLst/>
              <a:cxnLst/>
              <a:rect l="l" t="t" r="r" b="b"/>
              <a:pathLst>
                <a:path w="1870075" h="420370">
                  <a:moveTo>
                    <a:pt x="0" y="70020"/>
                  </a:moveTo>
                  <a:lnTo>
                    <a:pt x="5502" y="42765"/>
                  </a:lnTo>
                  <a:lnTo>
                    <a:pt x="20508" y="20508"/>
                  </a:lnTo>
                  <a:lnTo>
                    <a:pt x="42765" y="5502"/>
                  </a:lnTo>
                  <a:lnTo>
                    <a:pt x="70020" y="0"/>
                  </a:lnTo>
                  <a:lnTo>
                    <a:pt x="1799645" y="0"/>
                  </a:lnTo>
                  <a:lnTo>
                    <a:pt x="1826900" y="5502"/>
                  </a:lnTo>
                  <a:lnTo>
                    <a:pt x="1849157" y="20508"/>
                  </a:lnTo>
                  <a:lnTo>
                    <a:pt x="1864163" y="42765"/>
                  </a:lnTo>
                  <a:lnTo>
                    <a:pt x="1869666" y="70020"/>
                  </a:lnTo>
                  <a:lnTo>
                    <a:pt x="1869666" y="350094"/>
                  </a:lnTo>
                  <a:lnTo>
                    <a:pt x="1864163" y="377349"/>
                  </a:lnTo>
                  <a:lnTo>
                    <a:pt x="1849157" y="399606"/>
                  </a:lnTo>
                  <a:lnTo>
                    <a:pt x="1826900" y="414612"/>
                  </a:lnTo>
                  <a:lnTo>
                    <a:pt x="1799645" y="420115"/>
                  </a:lnTo>
                  <a:lnTo>
                    <a:pt x="70020" y="420115"/>
                  </a:lnTo>
                  <a:lnTo>
                    <a:pt x="42765" y="414612"/>
                  </a:lnTo>
                  <a:lnTo>
                    <a:pt x="20508" y="399606"/>
                  </a:lnTo>
                  <a:lnTo>
                    <a:pt x="5502" y="377349"/>
                  </a:lnTo>
                  <a:lnTo>
                    <a:pt x="0" y="350094"/>
                  </a:lnTo>
                  <a:lnTo>
                    <a:pt x="0" y="70020"/>
                  </a:lnTo>
                  <a:close/>
                </a:path>
              </a:pathLst>
            </a:custGeom>
            <a:ln w="9525">
              <a:solidFill>
                <a:srgbClr val="00193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197234" y="1750734"/>
              <a:ext cx="1140460" cy="377190"/>
            </a:xfrm>
            <a:custGeom>
              <a:avLst/>
              <a:gdLst/>
              <a:ahLst/>
              <a:cxnLst/>
              <a:rect l="l" t="t" r="r" b="b"/>
              <a:pathLst>
                <a:path w="1140460" h="377189">
                  <a:moveTo>
                    <a:pt x="0" y="62795"/>
                  </a:moveTo>
                  <a:lnTo>
                    <a:pt x="4934" y="38352"/>
                  </a:lnTo>
                  <a:lnTo>
                    <a:pt x="18392" y="18392"/>
                  </a:lnTo>
                  <a:lnTo>
                    <a:pt x="38352" y="4934"/>
                  </a:lnTo>
                  <a:lnTo>
                    <a:pt x="62795" y="0"/>
                  </a:lnTo>
                  <a:lnTo>
                    <a:pt x="1077356" y="0"/>
                  </a:lnTo>
                  <a:lnTo>
                    <a:pt x="1101799" y="4934"/>
                  </a:lnTo>
                  <a:lnTo>
                    <a:pt x="1121759" y="18392"/>
                  </a:lnTo>
                  <a:lnTo>
                    <a:pt x="1135217" y="38352"/>
                  </a:lnTo>
                  <a:lnTo>
                    <a:pt x="1140152" y="62795"/>
                  </a:lnTo>
                  <a:lnTo>
                    <a:pt x="1140152" y="313973"/>
                  </a:lnTo>
                  <a:lnTo>
                    <a:pt x="1135217" y="338416"/>
                  </a:lnTo>
                  <a:lnTo>
                    <a:pt x="1121759" y="358376"/>
                  </a:lnTo>
                  <a:lnTo>
                    <a:pt x="1101799" y="371834"/>
                  </a:lnTo>
                  <a:lnTo>
                    <a:pt x="1077356" y="376769"/>
                  </a:lnTo>
                  <a:lnTo>
                    <a:pt x="62795" y="376769"/>
                  </a:lnTo>
                  <a:lnTo>
                    <a:pt x="38352" y="371834"/>
                  </a:lnTo>
                  <a:lnTo>
                    <a:pt x="18392" y="358376"/>
                  </a:lnTo>
                  <a:lnTo>
                    <a:pt x="4934" y="338416"/>
                  </a:lnTo>
                  <a:lnTo>
                    <a:pt x="0" y="313973"/>
                  </a:lnTo>
                  <a:lnTo>
                    <a:pt x="0" y="62795"/>
                  </a:lnTo>
                  <a:close/>
                </a:path>
              </a:pathLst>
            </a:custGeom>
            <a:ln w="9525">
              <a:solidFill>
                <a:srgbClr val="00193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203234" y="4021047"/>
              <a:ext cx="3553460" cy="544830"/>
            </a:xfrm>
            <a:custGeom>
              <a:avLst/>
              <a:gdLst/>
              <a:ahLst/>
              <a:cxnLst/>
              <a:rect l="l" t="t" r="r" b="b"/>
              <a:pathLst>
                <a:path w="3553459" h="544829">
                  <a:moveTo>
                    <a:pt x="0" y="90796"/>
                  </a:moveTo>
                  <a:lnTo>
                    <a:pt x="7135" y="55454"/>
                  </a:lnTo>
                  <a:lnTo>
                    <a:pt x="26593" y="26593"/>
                  </a:lnTo>
                  <a:lnTo>
                    <a:pt x="55454" y="7135"/>
                  </a:lnTo>
                  <a:lnTo>
                    <a:pt x="90796" y="0"/>
                  </a:lnTo>
                  <a:lnTo>
                    <a:pt x="3462258" y="0"/>
                  </a:lnTo>
                  <a:lnTo>
                    <a:pt x="3497600" y="7135"/>
                  </a:lnTo>
                  <a:lnTo>
                    <a:pt x="3526460" y="26593"/>
                  </a:lnTo>
                  <a:lnTo>
                    <a:pt x="3545919" y="55454"/>
                  </a:lnTo>
                  <a:lnTo>
                    <a:pt x="3553054" y="90796"/>
                  </a:lnTo>
                  <a:lnTo>
                    <a:pt x="3553054" y="453967"/>
                  </a:lnTo>
                  <a:lnTo>
                    <a:pt x="3545919" y="489309"/>
                  </a:lnTo>
                  <a:lnTo>
                    <a:pt x="3526460" y="518170"/>
                  </a:lnTo>
                  <a:lnTo>
                    <a:pt x="3497600" y="537628"/>
                  </a:lnTo>
                  <a:lnTo>
                    <a:pt x="3462258" y="544764"/>
                  </a:lnTo>
                  <a:lnTo>
                    <a:pt x="90796" y="544764"/>
                  </a:lnTo>
                  <a:lnTo>
                    <a:pt x="55454" y="537628"/>
                  </a:lnTo>
                  <a:lnTo>
                    <a:pt x="26593" y="518170"/>
                  </a:lnTo>
                  <a:lnTo>
                    <a:pt x="7135" y="489309"/>
                  </a:lnTo>
                  <a:lnTo>
                    <a:pt x="0" y="453967"/>
                  </a:lnTo>
                  <a:lnTo>
                    <a:pt x="0" y="90796"/>
                  </a:lnTo>
                  <a:close/>
                </a:path>
              </a:pathLst>
            </a:custGeom>
            <a:ln w="9525">
              <a:solidFill>
                <a:srgbClr val="00193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931681" y="2260829"/>
              <a:ext cx="2026285" cy="851535"/>
            </a:xfrm>
            <a:custGeom>
              <a:avLst/>
              <a:gdLst/>
              <a:ahLst/>
              <a:cxnLst/>
              <a:rect l="l" t="t" r="r" b="b"/>
              <a:pathLst>
                <a:path w="2026285" h="851535">
                  <a:moveTo>
                    <a:pt x="0" y="141879"/>
                  </a:moveTo>
                  <a:lnTo>
                    <a:pt x="7233" y="97034"/>
                  </a:lnTo>
                  <a:lnTo>
                    <a:pt x="27374" y="58087"/>
                  </a:lnTo>
                  <a:lnTo>
                    <a:pt x="58087" y="27374"/>
                  </a:lnTo>
                  <a:lnTo>
                    <a:pt x="97034" y="7233"/>
                  </a:lnTo>
                  <a:lnTo>
                    <a:pt x="141879" y="0"/>
                  </a:lnTo>
                  <a:lnTo>
                    <a:pt x="1884184" y="0"/>
                  </a:lnTo>
                  <a:lnTo>
                    <a:pt x="1929029" y="7233"/>
                  </a:lnTo>
                  <a:lnTo>
                    <a:pt x="1967976" y="27374"/>
                  </a:lnTo>
                  <a:lnTo>
                    <a:pt x="1998689" y="58087"/>
                  </a:lnTo>
                  <a:lnTo>
                    <a:pt x="2018830" y="97034"/>
                  </a:lnTo>
                  <a:lnTo>
                    <a:pt x="2026064" y="141879"/>
                  </a:lnTo>
                  <a:lnTo>
                    <a:pt x="2026064" y="709386"/>
                  </a:lnTo>
                  <a:lnTo>
                    <a:pt x="2018830" y="754231"/>
                  </a:lnTo>
                  <a:lnTo>
                    <a:pt x="1998689" y="793178"/>
                  </a:lnTo>
                  <a:lnTo>
                    <a:pt x="1967976" y="823891"/>
                  </a:lnTo>
                  <a:lnTo>
                    <a:pt x="1929029" y="844033"/>
                  </a:lnTo>
                  <a:lnTo>
                    <a:pt x="1884184" y="851266"/>
                  </a:lnTo>
                  <a:lnTo>
                    <a:pt x="141879" y="851266"/>
                  </a:lnTo>
                  <a:lnTo>
                    <a:pt x="97034" y="844033"/>
                  </a:lnTo>
                  <a:lnTo>
                    <a:pt x="58087" y="823891"/>
                  </a:lnTo>
                  <a:lnTo>
                    <a:pt x="27374" y="793178"/>
                  </a:lnTo>
                  <a:lnTo>
                    <a:pt x="7233" y="754231"/>
                  </a:lnTo>
                  <a:lnTo>
                    <a:pt x="0" y="709386"/>
                  </a:lnTo>
                  <a:lnTo>
                    <a:pt x="0" y="141879"/>
                  </a:lnTo>
                  <a:close/>
                </a:path>
              </a:pathLst>
            </a:custGeom>
            <a:ln w="9525">
              <a:solidFill>
                <a:srgbClr val="00193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900064" y="1836408"/>
              <a:ext cx="862965" cy="1103630"/>
            </a:xfrm>
            <a:custGeom>
              <a:avLst/>
              <a:gdLst/>
              <a:ahLst/>
              <a:cxnLst/>
              <a:rect l="l" t="t" r="r" b="b"/>
              <a:pathLst>
                <a:path w="862964" h="1103630">
                  <a:moveTo>
                    <a:pt x="0" y="0"/>
                  </a:moveTo>
                  <a:lnTo>
                    <a:pt x="0" y="1103191"/>
                  </a:lnTo>
                  <a:lnTo>
                    <a:pt x="862509" y="415362"/>
                  </a:lnTo>
                  <a:lnTo>
                    <a:pt x="830310" y="376817"/>
                  </a:lnTo>
                  <a:lnTo>
                    <a:pt x="796558" y="339949"/>
                  </a:lnTo>
                  <a:lnTo>
                    <a:pt x="761318" y="304789"/>
                  </a:lnTo>
                  <a:lnTo>
                    <a:pt x="724658" y="271371"/>
                  </a:lnTo>
                  <a:lnTo>
                    <a:pt x="686645" y="239727"/>
                  </a:lnTo>
                  <a:lnTo>
                    <a:pt x="647348" y="209889"/>
                  </a:lnTo>
                  <a:lnTo>
                    <a:pt x="606833" y="181890"/>
                  </a:lnTo>
                  <a:lnTo>
                    <a:pt x="565168" y="155762"/>
                  </a:lnTo>
                  <a:lnTo>
                    <a:pt x="522420" y="131538"/>
                  </a:lnTo>
                  <a:lnTo>
                    <a:pt x="478656" y="109250"/>
                  </a:lnTo>
                  <a:lnTo>
                    <a:pt x="433945" y="88930"/>
                  </a:lnTo>
                  <a:lnTo>
                    <a:pt x="388352" y="70612"/>
                  </a:lnTo>
                  <a:lnTo>
                    <a:pt x="341947" y="54327"/>
                  </a:lnTo>
                  <a:lnTo>
                    <a:pt x="294796" y="40109"/>
                  </a:lnTo>
                  <a:lnTo>
                    <a:pt x="246966" y="27988"/>
                  </a:lnTo>
                  <a:lnTo>
                    <a:pt x="198525" y="17999"/>
                  </a:lnTo>
                  <a:lnTo>
                    <a:pt x="149541" y="10173"/>
                  </a:lnTo>
                  <a:lnTo>
                    <a:pt x="100080" y="4543"/>
                  </a:lnTo>
                  <a:lnTo>
                    <a:pt x="50210" y="1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326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900064" y="1836408"/>
              <a:ext cx="862965" cy="1103630"/>
            </a:xfrm>
            <a:custGeom>
              <a:avLst/>
              <a:gdLst/>
              <a:ahLst/>
              <a:cxnLst/>
              <a:rect l="l" t="t" r="r" b="b"/>
              <a:pathLst>
                <a:path w="862964" h="1103630">
                  <a:moveTo>
                    <a:pt x="0" y="0"/>
                  </a:moveTo>
                  <a:lnTo>
                    <a:pt x="50210" y="1141"/>
                  </a:lnTo>
                  <a:lnTo>
                    <a:pt x="100080" y="4543"/>
                  </a:lnTo>
                  <a:lnTo>
                    <a:pt x="149541" y="10173"/>
                  </a:lnTo>
                  <a:lnTo>
                    <a:pt x="198525" y="17999"/>
                  </a:lnTo>
                  <a:lnTo>
                    <a:pt x="246966" y="27988"/>
                  </a:lnTo>
                  <a:lnTo>
                    <a:pt x="294795" y="40109"/>
                  </a:lnTo>
                  <a:lnTo>
                    <a:pt x="341947" y="54327"/>
                  </a:lnTo>
                  <a:lnTo>
                    <a:pt x="388352" y="70612"/>
                  </a:lnTo>
                  <a:lnTo>
                    <a:pt x="433944" y="88930"/>
                  </a:lnTo>
                  <a:lnTo>
                    <a:pt x="478656" y="109250"/>
                  </a:lnTo>
                  <a:lnTo>
                    <a:pt x="522419" y="131538"/>
                  </a:lnTo>
                  <a:lnTo>
                    <a:pt x="565168" y="155762"/>
                  </a:lnTo>
                  <a:lnTo>
                    <a:pt x="606833" y="181890"/>
                  </a:lnTo>
                  <a:lnTo>
                    <a:pt x="647348" y="209889"/>
                  </a:lnTo>
                  <a:lnTo>
                    <a:pt x="686645" y="239727"/>
                  </a:lnTo>
                  <a:lnTo>
                    <a:pt x="724658" y="271371"/>
                  </a:lnTo>
                  <a:lnTo>
                    <a:pt x="761318" y="304789"/>
                  </a:lnTo>
                  <a:lnTo>
                    <a:pt x="796558" y="339949"/>
                  </a:lnTo>
                  <a:lnTo>
                    <a:pt x="830311" y="376817"/>
                  </a:lnTo>
                  <a:lnTo>
                    <a:pt x="862509" y="415362"/>
                  </a:lnTo>
                  <a:lnTo>
                    <a:pt x="0" y="110319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900064" y="2251770"/>
              <a:ext cx="1103630" cy="933450"/>
            </a:xfrm>
            <a:custGeom>
              <a:avLst/>
              <a:gdLst/>
              <a:ahLst/>
              <a:cxnLst/>
              <a:rect l="l" t="t" r="r" b="b"/>
              <a:pathLst>
                <a:path w="1103629" h="933450">
                  <a:moveTo>
                    <a:pt x="862509" y="0"/>
                  </a:moveTo>
                  <a:lnTo>
                    <a:pt x="0" y="687829"/>
                  </a:lnTo>
                  <a:lnTo>
                    <a:pt x="1075531" y="933310"/>
                  </a:lnTo>
                  <a:lnTo>
                    <a:pt x="1085591" y="884104"/>
                  </a:lnTo>
                  <a:lnTo>
                    <a:pt x="1093372" y="834728"/>
                  </a:lnTo>
                  <a:lnTo>
                    <a:pt x="1098888" y="785254"/>
                  </a:lnTo>
                  <a:lnTo>
                    <a:pt x="1102159" y="735757"/>
                  </a:lnTo>
                  <a:lnTo>
                    <a:pt x="1103199" y="686307"/>
                  </a:lnTo>
                  <a:lnTo>
                    <a:pt x="1102026" y="636980"/>
                  </a:lnTo>
                  <a:lnTo>
                    <a:pt x="1098655" y="587847"/>
                  </a:lnTo>
                  <a:lnTo>
                    <a:pt x="1093105" y="538981"/>
                  </a:lnTo>
                  <a:lnTo>
                    <a:pt x="1085391" y="490456"/>
                  </a:lnTo>
                  <a:lnTo>
                    <a:pt x="1075531" y="442344"/>
                  </a:lnTo>
                  <a:lnTo>
                    <a:pt x="1063540" y="394718"/>
                  </a:lnTo>
                  <a:lnTo>
                    <a:pt x="1049435" y="347652"/>
                  </a:lnTo>
                  <a:lnTo>
                    <a:pt x="1033234" y="301217"/>
                  </a:lnTo>
                  <a:lnTo>
                    <a:pt x="1014952" y="255488"/>
                  </a:lnTo>
                  <a:lnTo>
                    <a:pt x="994607" y="210536"/>
                  </a:lnTo>
                  <a:lnTo>
                    <a:pt x="972215" y="166435"/>
                  </a:lnTo>
                  <a:lnTo>
                    <a:pt x="947792" y="123258"/>
                  </a:lnTo>
                  <a:lnTo>
                    <a:pt x="921356" y="81078"/>
                  </a:lnTo>
                  <a:lnTo>
                    <a:pt x="892922" y="39967"/>
                  </a:lnTo>
                  <a:lnTo>
                    <a:pt x="862509" y="0"/>
                  </a:lnTo>
                  <a:close/>
                </a:path>
              </a:pathLst>
            </a:custGeom>
            <a:solidFill>
              <a:srgbClr val="1D326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900064" y="2251770"/>
              <a:ext cx="1103630" cy="933450"/>
            </a:xfrm>
            <a:custGeom>
              <a:avLst/>
              <a:gdLst/>
              <a:ahLst/>
              <a:cxnLst/>
              <a:rect l="l" t="t" r="r" b="b"/>
              <a:pathLst>
                <a:path w="1103629" h="933450">
                  <a:moveTo>
                    <a:pt x="862508" y="0"/>
                  </a:moveTo>
                  <a:lnTo>
                    <a:pt x="892922" y="39968"/>
                  </a:lnTo>
                  <a:lnTo>
                    <a:pt x="921355" y="81078"/>
                  </a:lnTo>
                  <a:lnTo>
                    <a:pt x="947792" y="123258"/>
                  </a:lnTo>
                  <a:lnTo>
                    <a:pt x="972214" y="166435"/>
                  </a:lnTo>
                  <a:lnTo>
                    <a:pt x="994607" y="210536"/>
                  </a:lnTo>
                  <a:lnTo>
                    <a:pt x="1014952" y="255488"/>
                  </a:lnTo>
                  <a:lnTo>
                    <a:pt x="1033234" y="301218"/>
                  </a:lnTo>
                  <a:lnTo>
                    <a:pt x="1049435" y="347652"/>
                  </a:lnTo>
                  <a:lnTo>
                    <a:pt x="1063539" y="394719"/>
                  </a:lnTo>
                  <a:lnTo>
                    <a:pt x="1075530" y="442345"/>
                  </a:lnTo>
                  <a:lnTo>
                    <a:pt x="1085391" y="490457"/>
                  </a:lnTo>
                  <a:lnTo>
                    <a:pt x="1093105" y="538982"/>
                  </a:lnTo>
                  <a:lnTo>
                    <a:pt x="1098655" y="587848"/>
                  </a:lnTo>
                  <a:lnTo>
                    <a:pt x="1102025" y="636981"/>
                  </a:lnTo>
                  <a:lnTo>
                    <a:pt x="1103199" y="686308"/>
                  </a:lnTo>
                  <a:lnTo>
                    <a:pt x="1102158" y="735758"/>
                  </a:lnTo>
                  <a:lnTo>
                    <a:pt x="1098888" y="785255"/>
                  </a:lnTo>
                  <a:lnTo>
                    <a:pt x="1093371" y="834729"/>
                  </a:lnTo>
                  <a:lnTo>
                    <a:pt x="1085591" y="884105"/>
                  </a:lnTo>
                  <a:lnTo>
                    <a:pt x="1075531" y="933311"/>
                  </a:lnTo>
                  <a:lnTo>
                    <a:pt x="0" y="687829"/>
                  </a:lnTo>
                  <a:lnTo>
                    <a:pt x="862508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900064" y="2939600"/>
              <a:ext cx="1075690" cy="994410"/>
            </a:xfrm>
            <a:custGeom>
              <a:avLst/>
              <a:gdLst/>
              <a:ahLst/>
              <a:cxnLst/>
              <a:rect l="l" t="t" r="r" b="b"/>
              <a:pathLst>
                <a:path w="1075689" h="994410">
                  <a:moveTo>
                    <a:pt x="0" y="0"/>
                  </a:moveTo>
                  <a:lnTo>
                    <a:pt x="478656" y="993938"/>
                  </a:lnTo>
                  <a:lnTo>
                    <a:pt x="523400" y="971125"/>
                  </a:lnTo>
                  <a:lnTo>
                    <a:pt x="566854" y="946422"/>
                  </a:lnTo>
                  <a:lnTo>
                    <a:pt x="608974" y="919889"/>
                  </a:lnTo>
                  <a:lnTo>
                    <a:pt x="649712" y="891585"/>
                  </a:lnTo>
                  <a:lnTo>
                    <a:pt x="689021" y="861567"/>
                  </a:lnTo>
                  <a:lnTo>
                    <a:pt x="726856" y="829894"/>
                  </a:lnTo>
                  <a:lnTo>
                    <a:pt x="763168" y="796625"/>
                  </a:lnTo>
                  <a:lnTo>
                    <a:pt x="797912" y="761819"/>
                  </a:lnTo>
                  <a:lnTo>
                    <a:pt x="831041" y="725533"/>
                  </a:lnTo>
                  <a:lnTo>
                    <a:pt x="862509" y="687826"/>
                  </a:lnTo>
                  <a:lnTo>
                    <a:pt x="892268" y="648757"/>
                  </a:lnTo>
                  <a:lnTo>
                    <a:pt x="920272" y="608384"/>
                  </a:lnTo>
                  <a:lnTo>
                    <a:pt x="946475" y="566766"/>
                  </a:lnTo>
                  <a:lnTo>
                    <a:pt x="970829" y="523960"/>
                  </a:lnTo>
                  <a:lnTo>
                    <a:pt x="993289" y="480027"/>
                  </a:lnTo>
                  <a:lnTo>
                    <a:pt x="1013807" y="435023"/>
                  </a:lnTo>
                  <a:lnTo>
                    <a:pt x="1032337" y="389008"/>
                  </a:lnTo>
                  <a:lnTo>
                    <a:pt x="1048832" y="342041"/>
                  </a:lnTo>
                  <a:lnTo>
                    <a:pt x="1063245" y="294178"/>
                  </a:lnTo>
                  <a:lnTo>
                    <a:pt x="1075531" y="2454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326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900064" y="2939599"/>
              <a:ext cx="1075690" cy="994410"/>
            </a:xfrm>
            <a:custGeom>
              <a:avLst/>
              <a:gdLst/>
              <a:ahLst/>
              <a:cxnLst/>
              <a:rect l="l" t="t" r="r" b="b"/>
              <a:pathLst>
                <a:path w="1075689" h="994410">
                  <a:moveTo>
                    <a:pt x="1075531" y="245481"/>
                  </a:moveTo>
                  <a:lnTo>
                    <a:pt x="1063245" y="294179"/>
                  </a:lnTo>
                  <a:lnTo>
                    <a:pt x="1048832" y="342041"/>
                  </a:lnTo>
                  <a:lnTo>
                    <a:pt x="1032337" y="389009"/>
                  </a:lnTo>
                  <a:lnTo>
                    <a:pt x="1013807" y="435024"/>
                  </a:lnTo>
                  <a:lnTo>
                    <a:pt x="993289" y="480027"/>
                  </a:lnTo>
                  <a:lnTo>
                    <a:pt x="970829" y="523961"/>
                  </a:lnTo>
                  <a:lnTo>
                    <a:pt x="946475" y="566766"/>
                  </a:lnTo>
                  <a:lnTo>
                    <a:pt x="920272" y="608384"/>
                  </a:lnTo>
                  <a:lnTo>
                    <a:pt x="892268" y="648757"/>
                  </a:lnTo>
                  <a:lnTo>
                    <a:pt x="862509" y="687826"/>
                  </a:lnTo>
                  <a:lnTo>
                    <a:pt x="831041" y="725533"/>
                  </a:lnTo>
                  <a:lnTo>
                    <a:pt x="797912" y="761819"/>
                  </a:lnTo>
                  <a:lnTo>
                    <a:pt x="763168" y="796626"/>
                  </a:lnTo>
                  <a:lnTo>
                    <a:pt x="726855" y="829894"/>
                  </a:lnTo>
                  <a:lnTo>
                    <a:pt x="689021" y="861567"/>
                  </a:lnTo>
                  <a:lnTo>
                    <a:pt x="649712" y="891585"/>
                  </a:lnTo>
                  <a:lnTo>
                    <a:pt x="608974" y="919890"/>
                  </a:lnTo>
                  <a:lnTo>
                    <a:pt x="566854" y="946422"/>
                  </a:lnTo>
                  <a:lnTo>
                    <a:pt x="523399" y="971125"/>
                  </a:lnTo>
                  <a:lnTo>
                    <a:pt x="478656" y="993939"/>
                  </a:lnTo>
                  <a:lnTo>
                    <a:pt x="0" y="0"/>
                  </a:lnTo>
                  <a:lnTo>
                    <a:pt x="1075531" y="245481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421409" y="2939600"/>
              <a:ext cx="957580" cy="1103630"/>
            </a:xfrm>
            <a:custGeom>
              <a:avLst/>
              <a:gdLst/>
              <a:ahLst/>
              <a:cxnLst/>
              <a:rect l="l" t="t" r="r" b="b"/>
              <a:pathLst>
                <a:path w="957579" h="1103629">
                  <a:moveTo>
                    <a:pt x="478655" y="0"/>
                  </a:moveTo>
                  <a:lnTo>
                    <a:pt x="0" y="993940"/>
                  </a:lnTo>
                  <a:lnTo>
                    <a:pt x="45733" y="1014697"/>
                  </a:lnTo>
                  <a:lnTo>
                    <a:pt x="92140" y="1033270"/>
                  </a:lnTo>
                  <a:lnTo>
                    <a:pt x="139145" y="1049658"/>
                  </a:lnTo>
                  <a:lnTo>
                    <a:pt x="186674" y="1063860"/>
                  </a:lnTo>
                  <a:lnTo>
                    <a:pt x="234652" y="1075878"/>
                  </a:lnTo>
                  <a:lnTo>
                    <a:pt x="283004" y="1085710"/>
                  </a:lnTo>
                  <a:lnTo>
                    <a:pt x="331655" y="1093358"/>
                  </a:lnTo>
                  <a:lnTo>
                    <a:pt x="380530" y="1098820"/>
                  </a:lnTo>
                  <a:lnTo>
                    <a:pt x="429556" y="1102098"/>
                  </a:lnTo>
                  <a:lnTo>
                    <a:pt x="478656" y="1103190"/>
                  </a:lnTo>
                  <a:lnTo>
                    <a:pt x="527756" y="1102098"/>
                  </a:lnTo>
                  <a:lnTo>
                    <a:pt x="576781" y="1098820"/>
                  </a:lnTo>
                  <a:lnTo>
                    <a:pt x="625656" y="1093358"/>
                  </a:lnTo>
                  <a:lnTo>
                    <a:pt x="674308" y="1085710"/>
                  </a:lnTo>
                  <a:lnTo>
                    <a:pt x="722660" y="1075878"/>
                  </a:lnTo>
                  <a:lnTo>
                    <a:pt x="770638" y="1063860"/>
                  </a:lnTo>
                  <a:lnTo>
                    <a:pt x="818167" y="1049658"/>
                  </a:lnTo>
                  <a:lnTo>
                    <a:pt x="865172" y="1033270"/>
                  </a:lnTo>
                  <a:lnTo>
                    <a:pt x="911579" y="1014697"/>
                  </a:lnTo>
                  <a:lnTo>
                    <a:pt x="957313" y="993940"/>
                  </a:lnTo>
                  <a:lnTo>
                    <a:pt x="478655" y="0"/>
                  </a:lnTo>
                  <a:close/>
                </a:path>
              </a:pathLst>
            </a:custGeom>
            <a:solidFill>
              <a:srgbClr val="1D326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421409" y="2939599"/>
              <a:ext cx="957580" cy="1103630"/>
            </a:xfrm>
            <a:custGeom>
              <a:avLst/>
              <a:gdLst/>
              <a:ahLst/>
              <a:cxnLst/>
              <a:rect l="l" t="t" r="r" b="b"/>
              <a:pathLst>
                <a:path w="957579" h="1103629">
                  <a:moveTo>
                    <a:pt x="957313" y="993940"/>
                  </a:moveTo>
                  <a:lnTo>
                    <a:pt x="911579" y="1014698"/>
                  </a:lnTo>
                  <a:lnTo>
                    <a:pt x="865172" y="1033270"/>
                  </a:lnTo>
                  <a:lnTo>
                    <a:pt x="818167" y="1049658"/>
                  </a:lnTo>
                  <a:lnTo>
                    <a:pt x="770638" y="1063860"/>
                  </a:lnTo>
                  <a:lnTo>
                    <a:pt x="722660" y="1075878"/>
                  </a:lnTo>
                  <a:lnTo>
                    <a:pt x="674308" y="1085711"/>
                  </a:lnTo>
                  <a:lnTo>
                    <a:pt x="625657" y="1093358"/>
                  </a:lnTo>
                  <a:lnTo>
                    <a:pt x="576781" y="1098821"/>
                  </a:lnTo>
                  <a:lnTo>
                    <a:pt x="527756" y="1102098"/>
                  </a:lnTo>
                  <a:lnTo>
                    <a:pt x="478656" y="1103191"/>
                  </a:lnTo>
                  <a:lnTo>
                    <a:pt x="429556" y="1102098"/>
                  </a:lnTo>
                  <a:lnTo>
                    <a:pt x="380531" y="1098821"/>
                  </a:lnTo>
                  <a:lnTo>
                    <a:pt x="331655" y="1093358"/>
                  </a:lnTo>
                  <a:lnTo>
                    <a:pt x="283004" y="1085711"/>
                  </a:lnTo>
                  <a:lnTo>
                    <a:pt x="234652" y="1075878"/>
                  </a:lnTo>
                  <a:lnTo>
                    <a:pt x="186674" y="1063861"/>
                  </a:lnTo>
                  <a:lnTo>
                    <a:pt x="139145" y="1049658"/>
                  </a:lnTo>
                  <a:lnTo>
                    <a:pt x="92140" y="1033271"/>
                  </a:lnTo>
                  <a:lnTo>
                    <a:pt x="45733" y="1014698"/>
                  </a:lnTo>
                  <a:lnTo>
                    <a:pt x="0" y="993941"/>
                  </a:lnTo>
                  <a:lnTo>
                    <a:pt x="478656" y="0"/>
                  </a:lnTo>
                  <a:lnTo>
                    <a:pt x="957313" y="99394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2824532" y="2939600"/>
              <a:ext cx="1075690" cy="994410"/>
            </a:xfrm>
            <a:custGeom>
              <a:avLst/>
              <a:gdLst/>
              <a:ahLst/>
              <a:cxnLst/>
              <a:rect l="l" t="t" r="r" b="b"/>
              <a:pathLst>
                <a:path w="1075689" h="994410">
                  <a:moveTo>
                    <a:pt x="1075532" y="0"/>
                  </a:moveTo>
                  <a:lnTo>
                    <a:pt x="0" y="245482"/>
                  </a:lnTo>
                  <a:lnTo>
                    <a:pt x="12285" y="294180"/>
                  </a:lnTo>
                  <a:lnTo>
                    <a:pt x="26699" y="342042"/>
                  </a:lnTo>
                  <a:lnTo>
                    <a:pt x="43194" y="389010"/>
                  </a:lnTo>
                  <a:lnTo>
                    <a:pt x="61724" y="435025"/>
                  </a:lnTo>
                  <a:lnTo>
                    <a:pt x="82242" y="480028"/>
                  </a:lnTo>
                  <a:lnTo>
                    <a:pt x="104701" y="523962"/>
                  </a:lnTo>
                  <a:lnTo>
                    <a:pt x="129056" y="566767"/>
                  </a:lnTo>
                  <a:lnTo>
                    <a:pt x="155258" y="608385"/>
                  </a:lnTo>
                  <a:lnTo>
                    <a:pt x="183263" y="648758"/>
                  </a:lnTo>
                  <a:lnTo>
                    <a:pt x="213022" y="687827"/>
                  </a:lnTo>
                  <a:lnTo>
                    <a:pt x="244489" y="725534"/>
                  </a:lnTo>
                  <a:lnTo>
                    <a:pt x="277618" y="761820"/>
                  </a:lnTo>
                  <a:lnTo>
                    <a:pt x="312363" y="796627"/>
                  </a:lnTo>
                  <a:lnTo>
                    <a:pt x="348675" y="829895"/>
                  </a:lnTo>
                  <a:lnTo>
                    <a:pt x="386509" y="861568"/>
                  </a:lnTo>
                  <a:lnTo>
                    <a:pt x="425819" y="891586"/>
                  </a:lnTo>
                  <a:lnTo>
                    <a:pt x="466557" y="919890"/>
                  </a:lnTo>
                  <a:lnTo>
                    <a:pt x="508676" y="946423"/>
                  </a:lnTo>
                  <a:lnTo>
                    <a:pt x="552131" y="971126"/>
                  </a:lnTo>
                  <a:lnTo>
                    <a:pt x="596874" y="993940"/>
                  </a:lnTo>
                  <a:lnTo>
                    <a:pt x="1075532" y="0"/>
                  </a:lnTo>
                  <a:close/>
                </a:path>
              </a:pathLst>
            </a:custGeom>
            <a:solidFill>
              <a:srgbClr val="1D326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2824532" y="2939599"/>
              <a:ext cx="1075690" cy="994410"/>
            </a:xfrm>
            <a:custGeom>
              <a:avLst/>
              <a:gdLst/>
              <a:ahLst/>
              <a:cxnLst/>
              <a:rect l="l" t="t" r="r" b="b"/>
              <a:pathLst>
                <a:path w="1075689" h="994410">
                  <a:moveTo>
                    <a:pt x="596875" y="993940"/>
                  </a:moveTo>
                  <a:lnTo>
                    <a:pt x="552131" y="971126"/>
                  </a:lnTo>
                  <a:lnTo>
                    <a:pt x="508676" y="946424"/>
                  </a:lnTo>
                  <a:lnTo>
                    <a:pt x="466557" y="919891"/>
                  </a:lnTo>
                  <a:lnTo>
                    <a:pt x="425819" y="891586"/>
                  </a:lnTo>
                  <a:lnTo>
                    <a:pt x="386509" y="861568"/>
                  </a:lnTo>
                  <a:lnTo>
                    <a:pt x="348675" y="829896"/>
                  </a:lnTo>
                  <a:lnTo>
                    <a:pt x="312363" y="796627"/>
                  </a:lnTo>
                  <a:lnTo>
                    <a:pt x="277618" y="761820"/>
                  </a:lnTo>
                  <a:lnTo>
                    <a:pt x="244489" y="725534"/>
                  </a:lnTo>
                  <a:lnTo>
                    <a:pt x="213022" y="687828"/>
                  </a:lnTo>
                  <a:lnTo>
                    <a:pt x="183263" y="648759"/>
                  </a:lnTo>
                  <a:lnTo>
                    <a:pt x="155258" y="608386"/>
                  </a:lnTo>
                  <a:lnTo>
                    <a:pt x="129056" y="566768"/>
                  </a:lnTo>
                  <a:lnTo>
                    <a:pt x="104701" y="523962"/>
                  </a:lnTo>
                  <a:lnTo>
                    <a:pt x="82242" y="480029"/>
                  </a:lnTo>
                  <a:lnTo>
                    <a:pt x="61724" y="435025"/>
                  </a:lnTo>
                  <a:lnTo>
                    <a:pt x="43194" y="389011"/>
                  </a:lnTo>
                  <a:lnTo>
                    <a:pt x="26699" y="342043"/>
                  </a:lnTo>
                  <a:lnTo>
                    <a:pt x="12285" y="294181"/>
                  </a:lnTo>
                  <a:lnTo>
                    <a:pt x="0" y="245483"/>
                  </a:lnTo>
                  <a:lnTo>
                    <a:pt x="1075532" y="0"/>
                  </a:lnTo>
                  <a:lnTo>
                    <a:pt x="596875" y="99394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796865" y="2251772"/>
              <a:ext cx="1103630" cy="933450"/>
            </a:xfrm>
            <a:custGeom>
              <a:avLst/>
              <a:gdLst/>
              <a:ahLst/>
              <a:cxnLst/>
              <a:rect l="l" t="t" r="r" b="b"/>
              <a:pathLst>
                <a:path w="1103629" h="933450">
                  <a:moveTo>
                    <a:pt x="240690" y="0"/>
                  </a:moveTo>
                  <a:lnTo>
                    <a:pt x="210276" y="39968"/>
                  </a:lnTo>
                  <a:lnTo>
                    <a:pt x="181843" y="81078"/>
                  </a:lnTo>
                  <a:lnTo>
                    <a:pt x="155406" y="123259"/>
                  </a:lnTo>
                  <a:lnTo>
                    <a:pt x="130983" y="166436"/>
                  </a:lnTo>
                  <a:lnTo>
                    <a:pt x="108591" y="210537"/>
                  </a:lnTo>
                  <a:lnTo>
                    <a:pt x="88246" y="255488"/>
                  </a:lnTo>
                  <a:lnTo>
                    <a:pt x="69964" y="301218"/>
                  </a:lnTo>
                  <a:lnTo>
                    <a:pt x="53763" y="347653"/>
                  </a:lnTo>
                  <a:lnTo>
                    <a:pt x="39658" y="394719"/>
                  </a:lnTo>
                  <a:lnTo>
                    <a:pt x="27667" y="442345"/>
                  </a:lnTo>
                  <a:lnTo>
                    <a:pt x="17807" y="490457"/>
                  </a:lnTo>
                  <a:lnTo>
                    <a:pt x="10093" y="538982"/>
                  </a:lnTo>
                  <a:lnTo>
                    <a:pt x="4543" y="587848"/>
                  </a:lnTo>
                  <a:lnTo>
                    <a:pt x="1173" y="636981"/>
                  </a:lnTo>
                  <a:lnTo>
                    <a:pt x="0" y="686309"/>
                  </a:lnTo>
                  <a:lnTo>
                    <a:pt x="1040" y="735758"/>
                  </a:lnTo>
                  <a:lnTo>
                    <a:pt x="4310" y="785255"/>
                  </a:lnTo>
                  <a:lnTo>
                    <a:pt x="9827" y="834729"/>
                  </a:lnTo>
                  <a:lnTo>
                    <a:pt x="17607" y="884105"/>
                  </a:lnTo>
                  <a:lnTo>
                    <a:pt x="27668" y="933311"/>
                  </a:lnTo>
                  <a:lnTo>
                    <a:pt x="1103199" y="687828"/>
                  </a:lnTo>
                  <a:lnTo>
                    <a:pt x="240690" y="0"/>
                  </a:lnTo>
                  <a:close/>
                </a:path>
              </a:pathLst>
            </a:custGeom>
            <a:solidFill>
              <a:srgbClr val="1D326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2796865" y="2251772"/>
              <a:ext cx="1103630" cy="933450"/>
            </a:xfrm>
            <a:custGeom>
              <a:avLst/>
              <a:gdLst/>
              <a:ahLst/>
              <a:cxnLst/>
              <a:rect l="l" t="t" r="r" b="b"/>
              <a:pathLst>
                <a:path w="1103629" h="933450">
                  <a:moveTo>
                    <a:pt x="27668" y="933311"/>
                  </a:moveTo>
                  <a:lnTo>
                    <a:pt x="17607" y="884105"/>
                  </a:lnTo>
                  <a:lnTo>
                    <a:pt x="9827" y="834729"/>
                  </a:lnTo>
                  <a:lnTo>
                    <a:pt x="4310" y="785255"/>
                  </a:lnTo>
                  <a:lnTo>
                    <a:pt x="1040" y="735758"/>
                  </a:lnTo>
                  <a:lnTo>
                    <a:pt x="0" y="686308"/>
                  </a:lnTo>
                  <a:lnTo>
                    <a:pt x="1173" y="636981"/>
                  </a:lnTo>
                  <a:lnTo>
                    <a:pt x="4543" y="587848"/>
                  </a:lnTo>
                  <a:lnTo>
                    <a:pt x="10093" y="538982"/>
                  </a:lnTo>
                  <a:lnTo>
                    <a:pt x="17807" y="490457"/>
                  </a:lnTo>
                  <a:lnTo>
                    <a:pt x="27668" y="442345"/>
                  </a:lnTo>
                  <a:lnTo>
                    <a:pt x="39658" y="394719"/>
                  </a:lnTo>
                  <a:lnTo>
                    <a:pt x="53763" y="347652"/>
                  </a:lnTo>
                  <a:lnTo>
                    <a:pt x="69964" y="301218"/>
                  </a:lnTo>
                  <a:lnTo>
                    <a:pt x="88246" y="255488"/>
                  </a:lnTo>
                  <a:lnTo>
                    <a:pt x="108591" y="210536"/>
                  </a:lnTo>
                  <a:lnTo>
                    <a:pt x="130984" y="166435"/>
                  </a:lnTo>
                  <a:lnTo>
                    <a:pt x="155406" y="123258"/>
                  </a:lnTo>
                  <a:lnTo>
                    <a:pt x="181843" y="81078"/>
                  </a:lnTo>
                  <a:lnTo>
                    <a:pt x="210276" y="39968"/>
                  </a:lnTo>
                  <a:lnTo>
                    <a:pt x="240690" y="0"/>
                  </a:lnTo>
                  <a:lnTo>
                    <a:pt x="1103199" y="687827"/>
                  </a:lnTo>
                  <a:lnTo>
                    <a:pt x="27668" y="933311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037555" y="1836409"/>
              <a:ext cx="862965" cy="1103630"/>
            </a:xfrm>
            <a:custGeom>
              <a:avLst/>
              <a:gdLst/>
              <a:ahLst/>
              <a:cxnLst/>
              <a:rect l="l" t="t" r="r" b="b"/>
              <a:pathLst>
                <a:path w="862964" h="1103630">
                  <a:moveTo>
                    <a:pt x="862510" y="0"/>
                  </a:moveTo>
                  <a:lnTo>
                    <a:pt x="812299" y="1141"/>
                  </a:lnTo>
                  <a:lnTo>
                    <a:pt x="762429" y="4543"/>
                  </a:lnTo>
                  <a:lnTo>
                    <a:pt x="712969" y="10173"/>
                  </a:lnTo>
                  <a:lnTo>
                    <a:pt x="663984" y="17999"/>
                  </a:lnTo>
                  <a:lnTo>
                    <a:pt x="615543" y="27988"/>
                  </a:lnTo>
                  <a:lnTo>
                    <a:pt x="567714" y="40109"/>
                  </a:lnTo>
                  <a:lnTo>
                    <a:pt x="520562" y="54327"/>
                  </a:lnTo>
                  <a:lnTo>
                    <a:pt x="474157" y="70612"/>
                  </a:lnTo>
                  <a:lnTo>
                    <a:pt x="428565" y="88931"/>
                  </a:lnTo>
                  <a:lnTo>
                    <a:pt x="383853" y="109250"/>
                  </a:lnTo>
                  <a:lnTo>
                    <a:pt x="340089" y="131538"/>
                  </a:lnTo>
                  <a:lnTo>
                    <a:pt x="297341" y="155762"/>
                  </a:lnTo>
                  <a:lnTo>
                    <a:pt x="255676" y="181890"/>
                  </a:lnTo>
                  <a:lnTo>
                    <a:pt x="215161" y="209889"/>
                  </a:lnTo>
                  <a:lnTo>
                    <a:pt x="175863" y="239727"/>
                  </a:lnTo>
                  <a:lnTo>
                    <a:pt x="137851" y="271372"/>
                  </a:lnTo>
                  <a:lnTo>
                    <a:pt x="101191" y="304790"/>
                  </a:lnTo>
                  <a:lnTo>
                    <a:pt x="65951" y="339949"/>
                  </a:lnTo>
                  <a:lnTo>
                    <a:pt x="32198" y="376818"/>
                  </a:lnTo>
                  <a:lnTo>
                    <a:pt x="0" y="415363"/>
                  </a:lnTo>
                  <a:lnTo>
                    <a:pt x="862509" y="1103190"/>
                  </a:lnTo>
                  <a:lnTo>
                    <a:pt x="862510" y="0"/>
                  </a:lnTo>
                  <a:close/>
                </a:path>
              </a:pathLst>
            </a:custGeom>
            <a:solidFill>
              <a:srgbClr val="1D326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037556" y="1836409"/>
              <a:ext cx="862965" cy="1103630"/>
            </a:xfrm>
            <a:custGeom>
              <a:avLst/>
              <a:gdLst/>
              <a:ahLst/>
              <a:cxnLst/>
              <a:rect l="l" t="t" r="r" b="b"/>
              <a:pathLst>
                <a:path w="862964" h="1103630">
                  <a:moveTo>
                    <a:pt x="0" y="415362"/>
                  </a:moveTo>
                  <a:lnTo>
                    <a:pt x="32198" y="376817"/>
                  </a:lnTo>
                  <a:lnTo>
                    <a:pt x="65951" y="339949"/>
                  </a:lnTo>
                  <a:lnTo>
                    <a:pt x="101191" y="304789"/>
                  </a:lnTo>
                  <a:lnTo>
                    <a:pt x="137851" y="271371"/>
                  </a:lnTo>
                  <a:lnTo>
                    <a:pt x="175863" y="239727"/>
                  </a:lnTo>
                  <a:lnTo>
                    <a:pt x="215160" y="209889"/>
                  </a:lnTo>
                  <a:lnTo>
                    <a:pt x="255675" y="181890"/>
                  </a:lnTo>
                  <a:lnTo>
                    <a:pt x="297341" y="155762"/>
                  </a:lnTo>
                  <a:lnTo>
                    <a:pt x="340089" y="131538"/>
                  </a:lnTo>
                  <a:lnTo>
                    <a:pt x="383852" y="109250"/>
                  </a:lnTo>
                  <a:lnTo>
                    <a:pt x="428564" y="88930"/>
                  </a:lnTo>
                  <a:lnTo>
                    <a:pt x="474156" y="70612"/>
                  </a:lnTo>
                  <a:lnTo>
                    <a:pt x="520562" y="54327"/>
                  </a:lnTo>
                  <a:lnTo>
                    <a:pt x="567713" y="40109"/>
                  </a:lnTo>
                  <a:lnTo>
                    <a:pt x="615543" y="27988"/>
                  </a:lnTo>
                  <a:lnTo>
                    <a:pt x="663983" y="17999"/>
                  </a:lnTo>
                  <a:lnTo>
                    <a:pt x="712968" y="10173"/>
                  </a:lnTo>
                  <a:lnTo>
                    <a:pt x="762429" y="4543"/>
                  </a:lnTo>
                  <a:lnTo>
                    <a:pt x="812298" y="1141"/>
                  </a:lnTo>
                  <a:lnTo>
                    <a:pt x="862509" y="0"/>
                  </a:lnTo>
                  <a:lnTo>
                    <a:pt x="862508" y="1103189"/>
                  </a:lnTo>
                  <a:lnTo>
                    <a:pt x="0" y="415362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3183348" y="2128011"/>
            <a:ext cx="15195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740410" algn="l"/>
              </a:tabLst>
            </a:pPr>
            <a:r>
              <a:rPr dirty="0" sz="900" spc="-10">
                <a:solidFill>
                  <a:srgbClr val="FFFFFF"/>
                </a:solidFill>
                <a:latin typeface="Tahoma"/>
                <a:cs typeface="Tahoma"/>
                <a:hlinkClick r:id="rId2"/>
              </a:rPr>
              <a:t>Behaviour</a:t>
            </a:r>
            <a:r>
              <a:rPr dirty="0" sz="9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baseline="6172" sz="1350" spc="-15">
                <a:solidFill>
                  <a:srgbClr val="FFFFFF"/>
                </a:solidFill>
                <a:latin typeface="Tahoma"/>
                <a:cs typeface="Tahoma"/>
              </a:rPr>
              <a:t>Cardiovascular</a:t>
            </a:r>
            <a:endParaRPr baseline="6172" sz="135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183348" y="2256028"/>
            <a:ext cx="12725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FFFFFF"/>
                </a:solidFill>
                <a:latin typeface="Tahoma"/>
                <a:cs typeface="Tahoma"/>
                <a:hlinkClick r:id="rId2"/>
              </a:rPr>
              <a:t>Interventions</a:t>
            </a:r>
            <a:r>
              <a:rPr dirty="0" sz="90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aseline="6172" sz="1350" spc="-15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dirty="0" baseline="6172" sz="1350" spc="-89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baseline="6172" sz="1350" spc="-30">
                <a:solidFill>
                  <a:srgbClr val="FFFFFF"/>
                </a:solidFill>
                <a:latin typeface="Tahoma"/>
                <a:cs typeface="Tahoma"/>
              </a:rPr>
              <a:t>Renal</a:t>
            </a:r>
            <a:endParaRPr baseline="6172" sz="135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911262" y="2289555"/>
            <a:ext cx="1042669" cy="675005"/>
          </a:xfrm>
          <a:prstGeom prst="rect">
            <a:avLst/>
          </a:prstGeom>
        </p:spPr>
        <p:txBody>
          <a:bodyPr wrap="square" lIns="0" tIns="793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900" spc="-10">
                <a:solidFill>
                  <a:srgbClr val="FFFFFF"/>
                </a:solidFill>
                <a:latin typeface="Tahoma"/>
                <a:cs typeface="Tahoma"/>
              </a:rPr>
              <a:t>Protection</a:t>
            </a:r>
            <a:endParaRPr sz="900">
              <a:latin typeface="Tahoma"/>
              <a:cs typeface="Tahoma"/>
            </a:endParaRPr>
          </a:p>
          <a:p>
            <a:pPr algn="ctr" marL="373380" marR="5080" indent="-635">
              <a:lnSpc>
                <a:spcPct val="87800"/>
              </a:lnSpc>
              <a:spcBef>
                <a:spcPts val="660"/>
              </a:spcBef>
            </a:pPr>
            <a:r>
              <a:rPr dirty="0" sz="900" spc="-10">
                <a:solidFill>
                  <a:srgbClr val="FFFFFF"/>
                </a:solidFill>
                <a:latin typeface="Tahoma"/>
                <a:cs typeface="Tahoma"/>
              </a:rPr>
              <a:t>Glycemic Target Maintenance</a:t>
            </a:r>
            <a:endParaRPr sz="9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943686" y="2463292"/>
            <a:ext cx="681355" cy="531495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ct val="89600"/>
              </a:lnSpc>
              <a:spcBef>
                <a:spcPts val="210"/>
              </a:spcBef>
            </a:pPr>
            <a:r>
              <a:rPr dirty="0" sz="900" spc="-10">
                <a:solidFill>
                  <a:srgbClr val="FFFFFF"/>
                </a:solidFill>
                <a:latin typeface="Tahoma"/>
                <a:cs typeface="Tahoma"/>
              </a:rPr>
              <a:t>Bl</a:t>
            </a:r>
            <a:r>
              <a:rPr dirty="0" sz="900" spc="-10">
                <a:solidFill>
                  <a:srgbClr val="FFFFFF"/>
                </a:solidFill>
                <a:latin typeface="Tahoma"/>
                <a:cs typeface="Tahoma"/>
                <a:hlinkClick r:id="rId2"/>
              </a:rPr>
              <a:t>ood</a:t>
            </a:r>
            <a:r>
              <a:rPr dirty="0" sz="900" spc="-10">
                <a:solidFill>
                  <a:srgbClr val="FFFFFF"/>
                </a:solidFill>
                <a:latin typeface="Tahoma"/>
                <a:cs typeface="Tahoma"/>
              </a:rPr>
              <a:t> Pressure Target Mainten</a:t>
            </a:r>
            <a:r>
              <a:rPr dirty="0" sz="900" spc="-10">
                <a:solidFill>
                  <a:srgbClr val="FFFFFF"/>
                </a:solidFill>
                <a:latin typeface="Tahoma"/>
                <a:cs typeface="Tahoma"/>
                <a:hlinkClick r:id="rId3"/>
              </a:rPr>
              <a:t>ance</a:t>
            </a:r>
            <a:endParaRPr sz="9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969670" y="3161283"/>
            <a:ext cx="681355" cy="29083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 marR="5080" indent="27940">
              <a:lnSpc>
                <a:spcPts val="1010"/>
              </a:lnSpc>
              <a:spcBef>
                <a:spcPts val="190"/>
              </a:spcBef>
            </a:pPr>
            <a:r>
              <a:rPr dirty="0" sz="900">
                <a:solidFill>
                  <a:srgbClr val="FFFFFF"/>
                </a:solidFill>
                <a:latin typeface="Tahoma"/>
                <a:cs typeface="Tahoma"/>
              </a:rPr>
              <a:t>Lipid</a:t>
            </a:r>
            <a:r>
              <a:rPr dirty="0" sz="900" spc="-1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Tahoma"/>
                <a:cs typeface="Tahoma"/>
              </a:rPr>
              <a:t>Target Maintenance</a:t>
            </a:r>
            <a:endParaRPr sz="9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091183" y="3146043"/>
            <a:ext cx="755650" cy="29083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95885" marR="5080" indent="-83820">
              <a:lnSpc>
                <a:spcPts val="1010"/>
              </a:lnSpc>
              <a:spcBef>
                <a:spcPts val="190"/>
              </a:spcBef>
            </a:pPr>
            <a:r>
              <a:rPr dirty="0" sz="900" spc="-10">
                <a:solidFill>
                  <a:srgbClr val="FFFFFF"/>
                </a:solidFill>
                <a:latin typeface="Tahoma"/>
                <a:cs typeface="Tahoma"/>
              </a:rPr>
              <a:t>Immunizations </a:t>
            </a:r>
            <a:r>
              <a:rPr dirty="0" sz="900">
                <a:solidFill>
                  <a:srgbClr val="FFFFFF"/>
                </a:solidFill>
                <a:latin typeface="Tahoma"/>
                <a:cs typeface="Tahoma"/>
              </a:rPr>
              <a:t>Up-to-</a:t>
            </a:r>
            <a:r>
              <a:rPr dirty="0" sz="900" spc="-20">
                <a:solidFill>
                  <a:srgbClr val="FFFFFF"/>
                </a:solidFill>
                <a:latin typeface="Tahoma"/>
                <a:cs typeface="Tahoma"/>
              </a:rPr>
              <a:t>date</a:t>
            </a:r>
            <a:endParaRPr sz="9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534780" y="3603244"/>
            <a:ext cx="738505" cy="29083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 marR="5080" indent="22225">
              <a:lnSpc>
                <a:spcPts val="1010"/>
              </a:lnSpc>
              <a:spcBef>
                <a:spcPts val="190"/>
              </a:spcBef>
            </a:pPr>
            <a:r>
              <a:rPr dirty="0" sz="900" spc="-10">
                <a:solidFill>
                  <a:srgbClr val="FFFFFF"/>
                </a:solidFill>
                <a:latin typeface="Tahoma"/>
                <a:cs typeface="Tahoma"/>
              </a:rPr>
              <a:t>Screening </a:t>
            </a:r>
            <a:r>
              <a:rPr dirty="0" sz="900" spc="-25">
                <a:solidFill>
                  <a:srgbClr val="FFFFFF"/>
                </a:solidFill>
                <a:latin typeface="Tahoma"/>
                <a:cs typeface="Tahoma"/>
              </a:rPr>
              <a:t>for </a:t>
            </a:r>
            <a:r>
              <a:rPr dirty="0" sz="900" spc="-10">
                <a:solidFill>
                  <a:srgbClr val="FFFFFF"/>
                </a:solidFill>
                <a:latin typeface="Tahoma"/>
                <a:cs typeface="Tahoma"/>
              </a:rPr>
              <a:t>Complications</a:t>
            </a:r>
            <a:endParaRPr sz="9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932888" y="3377692"/>
            <a:ext cx="1374140" cy="403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7630" indent="-74930">
              <a:lnSpc>
                <a:spcPts val="1045"/>
              </a:lnSpc>
              <a:spcBef>
                <a:spcPts val="100"/>
              </a:spcBef>
              <a:buFont typeface="Arial"/>
              <a:buChar char="•"/>
              <a:tabLst>
                <a:tab pos="87630" algn="l"/>
              </a:tabLst>
            </a:pPr>
            <a:r>
              <a:rPr dirty="0" sz="900">
                <a:latin typeface="Tahoma"/>
                <a:cs typeface="Tahoma"/>
                <a:hlinkClick r:id="rId4"/>
              </a:rPr>
              <a:t>routi</a:t>
            </a:r>
            <a:r>
              <a:rPr dirty="0" sz="900">
                <a:latin typeface="Tahoma"/>
                <a:cs typeface="Tahoma"/>
              </a:rPr>
              <a:t>ne</a:t>
            </a:r>
            <a:r>
              <a:rPr dirty="0" sz="900" spc="-5">
                <a:latin typeface="Tahoma"/>
                <a:cs typeface="Tahoma"/>
              </a:rPr>
              <a:t> </a:t>
            </a:r>
            <a:r>
              <a:rPr dirty="0" sz="900" spc="-10">
                <a:latin typeface="Tahoma"/>
                <a:cs typeface="Tahoma"/>
              </a:rPr>
              <a:t>immunizations</a:t>
            </a:r>
            <a:endParaRPr sz="900">
              <a:latin typeface="Tahoma"/>
              <a:cs typeface="Tahoma"/>
            </a:endParaRPr>
          </a:p>
          <a:p>
            <a:pPr marL="87630" indent="-74930">
              <a:lnSpc>
                <a:spcPts val="950"/>
              </a:lnSpc>
              <a:buFont typeface="Arial"/>
              <a:buChar char="•"/>
              <a:tabLst>
                <a:tab pos="87630" algn="l"/>
              </a:tabLst>
            </a:pPr>
            <a:r>
              <a:rPr dirty="0" sz="900">
                <a:latin typeface="Tahoma"/>
                <a:cs typeface="Tahoma"/>
              </a:rPr>
              <a:t>workplace</a:t>
            </a:r>
            <a:r>
              <a:rPr dirty="0" sz="900" spc="-10">
                <a:latin typeface="Tahoma"/>
                <a:cs typeface="Tahoma"/>
              </a:rPr>
              <a:t> immunizations</a:t>
            </a:r>
            <a:endParaRPr sz="900">
              <a:latin typeface="Tahoma"/>
              <a:cs typeface="Tahoma"/>
            </a:endParaRPr>
          </a:p>
          <a:p>
            <a:pPr marL="87630" indent="-74930">
              <a:lnSpc>
                <a:spcPts val="985"/>
              </a:lnSpc>
              <a:buFont typeface="Arial"/>
              <a:buChar char="•"/>
              <a:tabLst>
                <a:tab pos="87630" algn="l"/>
              </a:tabLst>
            </a:pPr>
            <a:r>
              <a:rPr dirty="0" sz="900">
                <a:latin typeface="Tahoma"/>
                <a:cs typeface="Tahoma"/>
              </a:rPr>
              <a:t>travel</a:t>
            </a:r>
            <a:r>
              <a:rPr dirty="0" sz="900" spc="-40">
                <a:latin typeface="Tahoma"/>
                <a:cs typeface="Tahoma"/>
              </a:rPr>
              <a:t> </a:t>
            </a:r>
            <a:r>
              <a:rPr dirty="0" sz="900" spc="-10">
                <a:latin typeface="Tahoma"/>
                <a:cs typeface="Tahoma"/>
              </a:rPr>
              <a:t>immunizations</a:t>
            </a:r>
            <a:endParaRPr sz="90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236254" y="4023867"/>
            <a:ext cx="308292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7630" indent="-7493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87630" algn="l"/>
              </a:tabLst>
            </a:pPr>
            <a:r>
              <a:rPr dirty="0" sz="900">
                <a:latin typeface="Tahoma"/>
                <a:cs typeface="Tahoma"/>
              </a:rPr>
              <a:t>Eye</a:t>
            </a:r>
            <a:r>
              <a:rPr dirty="0" sz="900" spc="-25">
                <a:latin typeface="Tahoma"/>
                <a:cs typeface="Tahoma"/>
              </a:rPr>
              <a:t> (retinopathy):</a:t>
            </a:r>
            <a:r>
              <a:rPr dirty="0" sz="900" spc="-1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type</a:t>
            </a:r>
            <a:r>
              <a:rPr dirty="0" sz="900" spc="-20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1</a:t>
            </a:r>
            <a:r>
              <a:rPr dirty="0" sz="900" spc="-1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–</a:t>
            </a:r>
            <a:r>
              <a:rPr dirty="0" sz="900" spc="-15">
                <a:latin typeface="Tahoma"/>
                <a:cs typeface="Tahoma"/>
              </a:rPr>
              <a:t> </a:t>
            </a:r>
            <a:r>
              <a:rPr dirty="0" sz="900" spc="-20">
                <a:latin typeface="Tahoma"/>
                <a:cs typeface="Tahoma"/>
              </a:rPr>
              <a:t>annually;</a:t>
            </a:r>
            <a:r>
              <a:rPr dirty="0" sz="900" spc="-1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type</a:t>
            </a:r>
            <a:r>
              <a:rPr dirty="0" sz="900" spc="-1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2</a:t>
            </a:r>
            <a:r>
              <a:rPr dirty="0" sz="900" spc="-1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–</a:t>
            </a:r>
            <a:r>
              <a:rPr dirty="0" sz="900" spc="-1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every</a:t>
            </a:r>
            <a:r>
              <a:rPr dirty="0" sz="900" spc="-20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1</a:t>
            </a:r>
            <a:r>
              <a:rPr dirty="0" sz="900" spc="-1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to</a:t>
            </a:r>
            <a:r>
              <a:rPr dirty="0" sz="900" spc="-1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2</a:t>
            </a:r>
            <a:r>
              <a:rPr dirty="0" sz="900" spc="-15">
                <a:latin typeface="Tahoma"/>
                <a:cs typeface="Tahoma"/>
              </a:rPr>
              <a:t> </a:t>
            </a:r>
            <a:r>
              <a:rPr dirty="0" sz="900" spc="-50">
                <a:latin typeface="Tahoma"/>
                <a:cs typeface="Tahoma"/>
              </a:rPr>
              <a:t>y</a:t>
            </a:r>
            <a:endParaRPr sz="90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236254" y="4112259"/>
            <a:ext cx="29444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7630" indent="-7493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87630" algn="l"/>
              </a:tabLst>
            </a:pPr>
            <a:r>
              <a:rPr dirty="0" sz="900">
                <a:latin typeface="Tahoma"/>
                <a:cs typeface="Tahoma"/>
              </a:rPr>
              <a:t>Foot:</a:t>
            </a:r>
            <a:r>
              <a:rPr dirty="0" sz="900" spc="-2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monofilament/vibration</a:t>
            </a:r>
            <a:r>
              <a:rPr dirty="0" sz="900" spc="-2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yearly</a:t>
            </a:r>
            <a:r>
              <a:rPr dirty="0" sz="900" spc="-2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or</a:t>
            </a:r>
            <a:r>
              <a:rPr dirty="0" sz="900" spc="-2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more</a:t>
            </a:r>
            <a:r>
              <a:rPr dirty="0" sz="900" spc="-2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if</a:t>
            </a:r>
            <a:r>
              <a:rPr dirty="0" sz="900" spc="-25">
                <a:latin typeface="Tahoma"/>
                <a:cs typeface="Tahoma"/>
              </a:rPr>
              <a:t> </a:t>
            </a:r>
            <a:r>
              <a:rPr dirty="0" sz="900" spc="-10">
                <a:latin typeface="Tahoma"/>
                <a:cs typeface="Tahoma"/>
              </a:rPr>
              <a:t>abnormal</a:t>
            </a:r>
            <a:endParaRPr sz="9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236254" y="4212844"/>
            <a:ext cx="340867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7630" indent="-7493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87630" algn="l"/>
              </a:tabLst>
            </a:pPr>
            <a:r>
              <a:rPr dirty="0" sz="900" spc="-10">
                <a:latin typeface="Tahoma"/>
                <a:cs typeface="Tahoma"/>
              </a:rPr>
              <a:t>Heart:</a:t>
            </a:r>
            <a:r>
              <a:rPr dirty="0" sz="900" spc="-2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ECG</a:t>
            </a:r>
            <a:r>
              <a:rPr dirty="0" sz="900" spc="-2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every</a:t>
            </a:r>
            <a:r>
              <a:rPr dirty="0" sz="900" spc="-2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3</a:t>
            </a:r>
            <a:r>
              <a:rPr dirty="0" sz="900" spc="-2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–</a:t>
            </a:r>
            <a:r>
              <a:rPr dirty="0" sz="900" spc="-20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5</a:t>
            </a:r>
            <a:r>
              <a:rPr dirty="0" sz="900" spc="-20">
                <a:latin typeface="Tahoma"/>
                <a:cs typeface="Tahoma"/>
              </a:rPr>
              <a:t> </a:t>
            </a:r>
            <a:r>
              <a:rPr dirty="0" sz="900" spc="-10">
                <a:latin typeface="Tahoma"/>
                <a:cs typeface="Tahoma"/>
              </a:rPr>
              <a:t>years</a:t>
            </a:r>
            <a:r>
              <a:rPr dirty="0" sz="900" spc="-2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if</a:t>
            </a:r>
            <a:r>
              <a:rPr dirty="0" sz="900" spc="-30">
                <a:latin typeface="Tahoma"/>
                <a:cs typeface="Tahoma"/>
              </a:rPr>
              <a:t> </a:t>
            </a:r>
            <a:r>
              <a:rPr dirty="0" sz="900" spc="-25">
                <a:latin typeface="Tahoma"/>
                <a:cs typeface="Tahoma"/>
              </a:rPr>
              <a:t>age </a:t>
            </a:r>
            <a:r>
              <a:rPr dirty="0" sz="900" spc="-30">
                <a:latin typeface="Tahoma"/>
                <a:cs typeface="Tahoma"/>
              </a:rPr>
              <a:t>&gt;40</a:t>
            </a:r>
            <a:r>
              <a:rPr dirty="0" sz="900" spc="-20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or</a:t>
            </a:r>
            <a:r>
              <a:rPr dirty="0" sz="900" spc="-30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diabetes</a:t>
            </a:r>
            <a:r>
              <a:rPr dirty="0" sz="900" spc="-25">
                <a:latin typeface="Tahoma"/>
                <a:cs typeface="Tahoma"/>
              </a:rPr>
              <a:t> </a:t>
            </a:r>
            <a:r>
              <a:rPr dirty="0" sz="900" spc="-10">
                <a:latin typeface="Tahoma"/>
                <a:cs typeface="Tahoma"/>
              </a:rPr>
              <a:t>complications</a:t>
            </a:r>
            <a:endParaRPr sz="9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236254" y="4304284"/>
            <a:ext cx="2636520" cy="263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7630" indent="-74930">
              <a:lnSpc>
                <a:spcPts val="935"/>
              </a:lnSpc>
              <a:spcBef>
                <a:spcPts val="100"/>
              </a:spcBef>
              <a:buFont typeface="Arial"/>
              <a:buChar char="•"/>
              <a:tabLst>
                <a:tab pos="87630" algn="l"/>
              </a:tabLst>
            </a:pPr>
            <a:r>
              <a:rPr dirty="0" sz="900">
                <a:latin typeface="Tahoma"/>
                <a:cs typeface="Tahoma"/>
              </a:rPr>
              <a:t>Kidney:</a:t>
            </a:r>
            <a:r>
              <a:rPr dirty="0" sz="900" spc="-2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eGFR</a:t>
            </a:r>
            <a:r>
              <a:rPr dirty="0" sz="900" spc="-25">
                <a:latin typeface="Tahoma"/>
                <a:cs typeface="Tahoma"/>
              </a:rPr>
              <a:t> </a:t>
            </a:r>
            <a:r>
              <a:rPr dirty="0" sz="900" spc="-10">
                <a:latin typeface="Tahoma"/>
                <a:cs typeface="Tahoma"/>
              </a:rPr>
              <a:t>and</a:t>
            </a:r>
            <a:r>
              <a:rPr dirty="0" sz="900" spc="-2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ACR</a:t>
            </a:r>
            <a:r>
              <a:rPr dirty="0" sz="900" spc="-25">
                <a:latin typeface="Tahoma"/>
                <a:cs typeface="Tahoma"/>
              </a:rPr>
              <a:t> </a:t>
            </a:r>
            <a:r>
              <a:rPr dirty="0" sz="900" spc="-10">
                <a:latin typeface="Tahoma"/>
                <a:cs typeface="Tahoma"/>
              </a:rPr>
              <a:t>yearly,</a:t>
            </a:r>
            <a:r>
              <a:rPr dirty="0" sz="900" spc="-20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or</a:t>
            </a:r>
            <a:r>
              <a:rPr dirty="0" sz="900" spc="-30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more</a:t>
            </a:r>
            <a:r>
              <a:rPr dirty="0" sz="900" spc="-2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if</a:t>
            </a:r>
            <a:r>
              <a:rPr dirty="0" sz="900" spc="-30">
                <a:latin typeface="Tahoma"/>
                <a:cs typeface="Tahoma"/>
              </a:rPr>
              <a:t> </a:t>
            </a:r>
            <a:r>
              <a:rPr dirty="0" sz="900" spc="-10">
                <a:latin typeface="Tahoma"/>
                <a:cs typeface="Tahoma"/>
              </a:rPr>
              <a:t>abnormal</a:t>
            </a:r>
            <a:endParaRPr sz="900">
              <a:latin typeface="Tahoma"/>
              <a:cs typeface="Tahoma"/>
            </a:endParaRPr>
          </a:p>
          <a:p>
            <a:pPr marL="87630" indent="-74930">
              <a:lnSpc>
                <a:spcPts val="935"/>
              </a:lnSpc>
              <a:buFont typeface="Arial"/>
              <a:buChar char="•"/>
              <a:tabLst>
                <a:tab pos="87630" algn="l"/>
              </a:tabLst>
            </a:pPr>
            <a:r>
              <a:rPr dirty="0" sz="900" spc="-10">
                <a:latin typeface="Tahoma"/>
                <a:cs typeface="Tahoma"/>
              </a:rPr>
              <a:t>Liver:</a:t>
            </a:r>
            <a:r>
              <a:rPr dirty="0" sz="900" spc="-25">
                <a:latin typeface="Tahoma"/>
                <a:cs typeface="Tahoma"/>
              </a:rPr>
              <a:t> </a:t>
            </a:r>
            <a:r>
              <a:rPr dirty="0" sz="900" spc="-10">
                <a:latin typeface="Tahoma"/>
                <a:cs typeface="Tahoma"/>
              </a:rPr>
              <a:t>FIB-</a:t>
            </a:r>
            <a:r>
              <a:rPr dirty="0" sz="900">
                <a:latin typeface="Tahoma"/>
                <a:cs typeface="Tahoma"/>
              </a:rPr>
              <a:t>4</a:t>
            </a:r>
            <a:r>
              <a:rPr dirty="0" sz="900" spc="-20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every</a:t>
            </a:r>
            <a:r>
              <a:rPr dirty="0" sz="900" spc="-30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1</a:t>
            </a:r>
            <a:r>
              <a:rPr dirty="0" sz="900" spc="-20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to</a:t>
            </a:r>
            <a:r>
              <a:rPr dirty="0" sz="900" spc="-20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2</a:t>
            </a:r>
            <a:r>
              <a:rPr dirty="0" sz="900" spc="-20">
                <a:latin typeface="Tahoma"/>
                <a:cs typeface="Tahoma"/>
              </a:rPr>
              <a:t> </a:t>
            </a:r>
            <a:r>
              <a:rPr dirty="0" sz="900" spc="-50">
                <a:latin typeface="Tahoma"/>
                <a:cs typeface="Tahoma"/>
              </a:rPr>
              <a:t>y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3929848" y="2549621"/>
            <a:ext cx="625475" cy="1135380"/>
            <a:chOff x="3929848" y="2549621"/>
            <a:chExt cx="625475" cy="1135380"/>
          </a:xfrm>
        </p:grpSpPr>
        <p:pic>
          <p:nvPicPr>
            <p:cNvPr id="47" name="object 47">
              <a:hlinkClick r:id="rId3"/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29848" y="2549621"/>
              <a:ext cx="188947" cy="18894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66121" y="3496038"/>
              <a:ext cx="188947" cy="188947"/>
            </a:xfrm>
            <a:prstGeom prst="rect">
              <a:avLst/>
            </a:prstGeom>
          </p:spPr>
        </p:pic>
      </p:grpSp>
      <p:sp>
        <p:nvSpPr>
          <p:cNvPr id="49" name="object 49"/>
          <p:cNvSpPr txBox="1"/>
          <p:nvPr/>
        </p:nvSpPr>
        <p:spPr>
          <a:xfrm>
            <a:off x="1205591" y="1420876"/>
            <a:ext cx="3124835" cy="717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solidFill>
                  <a:srgbClr val="004990"/>
                </a:solidFill>
                <a:latin typeface="Tahoma"/>
                <a:cs typeface="Tahoma"/>
              </a:rPr>
              <a:t>TYPE</a:t>
            </a:r>
            <a:r>
              <a:rPr dirty="0" sz="1500" spc="-70" b="1">
                <a:solidFill>
                  <a:srgbClr val="004990"/>
                </a:solidFill>
                <a:latin typeface="Tahoma"/>
                <a:cs typeface="Tahoma"/>
              </a:rPr>
              <a:t> </a:t>
            </a:r>
            <a:r>
              <a:rPr dirty="0" sz="1500" spc="-95" b="1">
                <a:solidFill>
                  <a:srgbClr val="004990"/>
                </a:solidFill>
                <a:latin typeface="Tahoma"/>
                <a:cs typeface="Tahoma"/>
              </a:rPr>
              <a:t>2</a:t>
            </a:r>
            <a:r>
              <a:rPr dirty="0" sz="1500" spc="-40" b="1">
                <a:solidFill>
                  <a:srgbClr val="004990"/>
                </a:solidFill>
                <a:latin typeface="Tahoma"/>
                <a:cs typeface="Tahoma"/>
              </a:rPr>
              <a:t> </a:t>
            </a:r>
            <a:r>
              <a:rPr dirty="0" sz="1500" spc="-50" b="1">
                <a:solidFill>
                  <a:srgbClr val="004990"/>
                </a:solidFill>
                <a:latin typeface="Tahoma"/>
                <a:cs typeface="Tahoma"/>
              </a:rPr>
              <a:t>DIABETES</a:t>
            </a:r>
            <a:r>
              <a:rPr dirty="0" sz="1500" spc="-55" b="1">
                <a:solidFill>
                  <a:srgbClr val="004990"/>
                </a:solidFill>
                <a:latin typeface="Tahoma"/>
                <a:cs typeface="Tahoma"/>
              </a:rPr>
              <a:t> </a:t>
            </a:r>
            <a:r>
              <a:rPr dirty="0" sz="1500" spc="-10" b="1">
                <a:solidFill>
                  <a:srgbClr val="004990"/>
                </a:solidFill>
                <a:latin typeface="Tahoma"/>
                <a:cs typeface="Tahoma"/>
              </a:rPr>
              <a:t>MANAGEMENT</a:t>
            </a:r>
            <a:endParaRPr sz="1500">
              <a:latin typeface="Tahoma"/>
              <a:cs typeface="Tahoma"/>
            </a:endParaRPr>
          </a:p>
          <a:p>
            <a:pPr marL="1171575" indent="-74930">
              <a:lnSpc>
                <a:spcPts val="1030"/>
              </a:lnSpc>
              <a:spcBef>
                <a:spcPts val="670"/>
              </a:spcBef>
              <a:buFont typeface="Arial"/>
              <a:buChar char="•"/>
              <a:tabLst>
                <a:tab pos="1171575" algn="l"/>
              </a:tabLst>
            </a:pPr>
            <a:r>
              <a:rPr dirty="0" sz="900">
                <a:latin typeface="Tahoma"/>
                <a:cs typeface="Tahoma"/>
              </a:rPr>
              <a:t>healthy</a:t>
            </a:r>
            <a:r>
              <a:rPr dirty="0" sz="900" spc="-60">
                <a:latin typeface="Tahoma"/>
                <a:cs typeface="Tahoma"/>
              </a:rPr>
              <a:t> </a:t>
            </a:r>
            <a:r>
              <a:rPr dirty="0" sz="900" spc="-10">
                <a:latin typeface="Tahoma"/>
                <a:cs typeface="Tahoma"/>
              </a:rPr>
              <a:t>eating</a:t>
            </a:r>
            <a:endParaRPr sz="900">
              <a:latin typeface="Tahoma"/>
              <a:cs typeface="Tahoma"/>
            </a:endParaRPr>
          </a:p>
          <a:p>
            <a:pPr marL="1171575" indent="-74930">
              <a:lnSpc>
                <a:spcPts val="950"/>
              </a:lnSpc>
              <a:buFont typeface="Arial"/>
              <a:buChar char="•"/>
              <a:tabLst>
                <a:tab pos="1171575" algn="l"/>
              </a:tabLst>
            </a:pPr>
            <a:r>
              <a:rPr dirty="0" sz="900" spc="-10">
                <a:latin typeface="Tahoma"/>
                <a:cs typeface="Tahoma"/>
              </a:rPr>
              <a:t>activity</a:t>
            </a:r>
            <a:endParaRPr sz="900">
              <a:latin typeface="Tahoma"/>
              <a:cs typeface="Tahoma"/>
            </a:endParaRPr>
          </a:p>
          <a:p>
            <a:pPr marL="1171575" indent="-74930">
              <a:lnSpc>
                <a:spcPts val="994"/>
              </a:lnSpc>
              <a:buFont typeface="Arial"/>
              <a:buChar char="•"/>
              <a:tabLst>
                <a:tab pos="1171575" algn="l"/>
              </a:tabLst>
            </a:pPr>
            <a:r>
              <a:rPr dirty="0" sz="900">
                <a:latin typeface="Tahoma"/>
                <a:cs typeface="Tahoma"/>
              </a:rPr>
              <a:t>no</a:t>
            </a:r>
            <a:r>
              <a:rPr dirty="0" sz="900" spc="-40">
                <a:latin typeface="Tahoma"/>
                <a:cs typeface="Tahoma"/>
              </a:rPr>
              <a:t> </a:t>
            </a:r>
            <a:r>
              <a:rPr dirty="0" sz="900" spc="-10">
                <a:latin typeface="Tahoma"/>
                <a:cs typeface="Tahoma"/>
              </a:rPr>
              <a:t>smoking</a:t>
            </a:r>
            <a:endParaRPr sz="900"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68477" y="2274316"/>
            <a:ext cx="1740535" cy="82105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80010">
              <a:lnSpc>
                <a:spcPct val="100000"/>
              </a:lnSpc>
              <a:spcBef>
                <a:spcPts val="700"/>
              </a:spcBef>
            </a:pPr>
            <a:r>
              <a:rPr dirty="0" sz="900" spc="-10">
                <a:latin typeface="Tahoma"/>
                <a:cs typeface="Tahoma"/>
              </a:rPr>
              <a:t>&lt;130</a:t>
            </a:r>
            <a:r>
              <a:rPr dirty="0" sz="900" spc="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mmHg/80</a:t>
            </a:r>
            <a:r>
              <a:rPr dirty="0" sz="900" spc="10">
                <a:latin typeface="Tahoma"/>
                <a:cs typeface="Tahoma"/>
              </a:rPr>
              <a:t> </a:t>
            </a:r>
            <a:r>
              <a:rPr dirty="0" sz="900" spc="-20">
                <a:latin typeface="Tahoma"/>
                <a:cs typeface="Tahoma"/>
              </a:rPr>
              <a:t>mmHg</a:t>
            </a:r>
            <a:endParaRPr sz="900">
              <a:latin typeface="Tahoma"/>
              <a:cs typeface="Tahoma"/>
            </a:endParaRPr>
          </a:p>
          <a:p>
            <a:pPr marL="87630" indent="-74930">
              <a:lnSpc>
                <a:spcPts val="1045"/>
              </a:lnSpc>
              <a:spcBef>
                <a:spcPts val="600"/>
              </a:spcBef>
              <a:buFont typeface="Arial"/>
              <a:buChar char="•"/>
              <a:tabLst>
                <a:tab pos="87630" algn="l"/>
              </a:tabLst>
            </a:pPr>
            <a:r>
              <a:rPr dirty="0" sz="900">
                <a:latin typeface="Tahoma"/>
                <a:cs typeface="Tahoma"/>
              </a:rPr>
              <a:t>ACEi</a:t>
            </a:r>
            <a:r>
              <a:rPr dirty="0" sz="900" spc="20">
                <a:latin typeface="Tahoma"/>
                <a:cs typeface="Tahoma"/>
              </a:rPr>
              <a:t> </a:t>
            </a:r>
            <a:r>
              <a:rPr dirty="0" sz="900" spc="55">
                <a:latin typeface="Tahoma"/>
                <a:cs typeface="Tahoma"/>
              </a:rPr>
              <a:t>/</a:t>
            </a:r>
            <a:r>
              <a:rPr dirty="0" sz="900" spc="20">
                <a:latin typeface="Tahoma"/>
                <a:cs typeface="Tahoma"/>
              </a:rPr>
              <a:t> </a:t>
            </a:r>
            <a:r>
              <a:rPr dirty="0" sz="900" spc="-25">
                <a:latin typeface="Tahoma"/>
                <a:cs typeface="Tahoma"/>
              </a:rPr>
              <a:t>ARB</a:t>
            </a:r>
            <a:endParaRPr sz="900">
              <a:latin typeface="Tahoma"/>
              <a:cs typeface="Tahoma"/>
            </a:endParaRPr>
          </a:p>
          <a:p>
            <a:pPr marL="87630" indent="-74930">
              <a:lnSpc>
                <a:spcPts val="950"/>
              </a:lnSpc>
              <a:buFont typeface="Arial"/>
              <a:buChar char="•"/>
              <a:tabLst>
                <a:tab pos="87630" algn="l"/>
              </a:tabLst>
            </a:pPr>
            <a:r>
              <a:rPr dirty="0" sz="900">
                <a:latin typeface="Tahoma"/>
                <a:cs typeface="Tahoma"/>
              </a:rPr>
              <a:t>thiazide</a:t>
            </a:r>
            <a:r>
              <a:rPr dirty="0" sz="900" spc="-30">
                <a:latin typeface="Tahoma"/>
                <a:cs typeface="Tahoma"/>
              </a:rPr>
              <a:t> </a:t>
            </a:r>
            <a:r>
              <a:rPr dirty="0" sz="900" spc="55">
                <a:latin typeface="Tahoma"/>
                <a:cs typeface="Tahoma"/>
              </a:rPr>
              <a:t>/</a:t>
            </a:r>
            <a:r>
              <a:rPr dirty="0" sz="900" spc="-30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thiazide-li</a:t>
            </a:r>
            <a:r>
              <a:rPr dirty="0" sz="900">
                <a:latin typeface="Tahoma"/>
                <a:cs typeface="Tahoma"/>
                <a:hlinkClick r:id="rId7"/>
              </a:rPr>
              <a:t>ke</a:t>
            </a:r>
            <a:r>
              <a:rPr dirty="0" sz="900" spc="-25">
                <a:latin typeface="Tahoma"/>
                <a:cs typeface="Tahoma"/>
                <a:hlinkClick r:id="rId7"/>
              </a:rPr>
              <a:t> </a:t>
            </a:r>
            <a:r>
              <a:rPr dirty="0" sz="900" spc="-10">
                <a:latin typeface="Tahoma"/>
                <a:cs typeface="Tahoma"/>
                <a:hlinkClick r:id="rId7"/>
              </a:rPr>
              <a:t>diuretic</a:t>
            </a:r>
            <a:endParaRPr sz="900">
              <a:latin typeface="Tahoma"/>
              <a:cs typeface="Tahoma"/>
            </a:endParaRPr>
          </a:p>
          <a:p>
            <a:pPr marL="87630" indent="-74930">
              <a:lnSpc>
                <a:spcPts val="950"/>
              </a:lnSpc>
              <a:buFont typeface="Arial"/>
              <a:buChar char="•"/>
              <a:tabLst>
                <a:tab pos="87630" algn="l"/>
              </a:tabLst>
            </a:pPr>
            <a:r>
              <a:rPr dirty="0" sz="900" spc="-10">
                <a:latin typeface="Tahoma"/>
                <a:cs typeface="Tahoma"/>
              </a:rPr>
              <a:t>long-</a:t>
            </a:r>
            <a:r>
              <a:rPr dirty="0" sz="900">
                <a:latin typeface="Tahoma"/>
                <a:cs typeface="Tahoma"/>
              </a:rPr>
              <a:t>acting</a:t>
            </a:r>
            <a:r>
              <a:rPr dirty="0" sz="900" spc="-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dihydro</a:t>
            </a:r>
            <a:r>
              <a:rPr dirty="0" sz="900">
                <a:latin typeface="Tahoma"/>
                <a:cs typeface="Tahoma"/>
                <a:hlinkClick r:id="rId7"/>
              </a:rPr>
              <a:t>pyridine </a:t>
            </a:r>
            <a:r>
              <a:rPr dirty="0" sz="900" spc="25">
                <a:latin typeface="Tahoma"/>
                <a:cs typeface="Tahoma"/>
                <a:hlinkClick r:id="rId7"/>
              </a:rPr>
              <a:t>CCB</a:t>
            </a:r>
            <a:endParaRPr sz="900">
              <a:latin typeface="Tahoma"/>
              <a:cs typeface="Tahoma"/>
            </a:endParaRPr>
          </a:p>
          <a:p>
            <a:pPr marL="87630" indent="-74930">
              <a:lnSpc>
                <a:spcPts val="1045"/>
              </a:lnSpc>
              <a:buFont typeface="Arial"/>
              <a:buChar char="•"/>
              <a:tabLst>
                <a:tab pos="87630" algn="l"/>
              </a:tabLst>
            </a:pPr>
            <a:r>
              <a:rPr dirty="0" sz="900" spc="-10">
                <a:latin typeface="Tahoma"/>
                <a:cs typeface="Tahoma"/>
              </a:rPr>
              <a:t>spironolactone</a:t>
            </a:r>
            <a:endParaRPr sz="900"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81226" y="3203956"/>
            <a:ext cx="1911350" cy="10394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9535" indent="-74930">
              <a:lnSpc>
                <a:spcPts val="1045"/>
              </a:lnSpc>
              <a:spcBef>
                <a:spcPts val="100"/>
              </a:spcBef>
              <a:buFont typeface="Arial"/>
              <a:buChar char="•"/>
              <a:tabLst>
                <a:tab pos="89535" algn="l"/>
              </a:tabLst>
            </a:pPr>
            <a:r>
              <a:rPr dirty="0" sz="900" spc="-10">
                <a:latin typeface="Tahoma"/>
                <a:cs typeface="Tahoma"/>
              </a:rPr>
              <a:t>statin</a:t>
            </a:r>
            <a:endParaRPr sz="900">
              <a:latin typeface="Tahoma"/>
              <a:cs typeface="Tahoma"/>
            </a:endParaRPr>
          </a:p>
          <a:p>
            <a:pPr marL="89535" indent="-74930">
              <a:lnSpc>
                <a:spcPts val="950"/>
              </a:lnSpc>
              <a:buFont typeface="Arial"/>
              <a:buChar char="•"/>
              <a:tabLst>
                <a:tab pos="89535" algn="l"/>
              </a:tabLst>
            </a:pPr>
            <a:r>
              <a:rPr dirty="0" sz="900" spc="-10">
                <a:latin typeface="Tahoma"/>
                <a:cs typeface="Tahoma"/>
              </a:rPr>
              <a:t>ezetimibe</a:t>
            </a:r>
            <a:endParaRPr sz="900">
              <a:latin typeface="Tahoma"/>
              <a:cs typeface="Tahoma"/>
            </a:endParaRPr>
          </a:p>
          <a:p>
            <a:pPr marL="89535" indent="-74930">
              <a:lnSpc>
                <a:spcPts val="950"/>
              </a:lnSpc>
              <a:buFont typeface="Arial"/>
              <a:buChar char="•"/>
              <a:tabLst>
                <a:tab pos="89535" algn="l"/>
              </a:tabLst>
            </a:pPr>
            <a:r>
              <a:rPr dirty="0" sz="900">
                <a:latin typeface="Tahoma"/>
                <a:cs typeface="Tahoma"/>
              </a:rPr>
              <a:t>PCSK9</a:t>
            </a:r>
            <a:r>
              <a:rPr dirty="0" sz="900" spc="120">
                <a:latin typeface="Tahoma"/>
                <a:cs typeface="Tahoma"/>
              </a:rPr>
              <a:t> </a:t>
            </a:r>
            <a:r>
              <a:rPr dirty="0" sz="900" spc="-10">
                <a:latin typeface="Tahoma"/>
                <a:cs typeface="Tahoma"/>
              </a:rPr>
              <a:t>inhibitor</a:t>
            </a:r>
            <a:endParaRPr sz="900">
              <a:latin typeface="Tahoma"/>
              <a:cs typeface="Tahoma"/>
            </a:endParaRPr>
          </a:p>
          <a:p>
            <a:pPr marL="89535" indent="-74930">
              <a:lnSpc>
                <a:spcPts val="1010"/>
              </a:lnSpc>
              <a:buFont typeface="Arial"/>
              <a:buChar char="•"/>
              <a:tabLst>
                <a:tab pos="89535" algn="l"/>
              </a:tabLst>
            </a:pPr>
            <a:r>
              <a:rPr dirty="0" sz="900">
                <a:latin typeface="Tahoma"/>
                <a:cs typeface="Tahoma"/>
              </a:rPr>
              <a:t>icosapent</a:t>
            </a:r>
            <a:r>
              <a:rPr dirty="0" sz="900" spc="-2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ethyl</a:t>
            </a:r>
            <a:r>
              <a:rPr dirty="0" sz="900" spc="-30">
                <a:latin typeface="Tahoma"/>
                <a:cs typeface="Tahoma"/>
              </a:rPr>
              <a:t> </a:t>
            </a:r>
            <a:r>
              <a:rPr dirty="0" sz="900" spc="-20">
                <a:latin typeface="Tahoma"/>
                <a:cs typeface="Tahoma"/>
              </a:rPr>
              <a:t>(IPE)</a:t>
            </a:r>
            <a:endParaRPr sz="900">
              <a:latin typeface="Tahoma"/>
              <a:cs typeface="Tahoma"/>
            </a:endParaRPr>
          </a:p>
          <a:p>
            <a:pPr marL="89535" indent="-74930">
              <a:lnSpc>
                <a:spcPts val="950"/>
              </a:lnSpc>
              <a:buFont typeface="Arial"/>
              <a:buChar char="•"/>
              <a:tabLst>
                <a:tab pos="89535" algn="l"/>
              </a:tabLst>
            </a:pPr>
            <a:r>
              <a:rPr dirty="0" sz="900">
                <a:latin typeface="Tahoma"/>
                <a:cs typeface="Tahoma"/>
              </a:rPr>
              <a:t>bile</a:t>
            </a:r>
            <a:r>
              <a:rPr dirty="0" sz="900" spc="-4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acid</a:t>
            </a:r>
            <a:r>
              <a:rPr dirty="0" sz="900" spc="-30">
                <a:latin typeface="Tahoma"/>
                <a:cs typeface="Tahoma"/>
              </a:rPr>
              <a:t> </a:t>
            </a:r>
            <a:r>
              <a:rPr dirty="0" sz="900" spc="-10">
                <a:latin typeface="Tahoma"/>
                <a:cs typeface="Tahoma"/>
              </a:rPr>
              <a:t>sequestrant</a:t>
            </a:r>
            <a:endParaRPr sz="900">
              <a:latin typeface="Tahoma"/>
              <a:cs typeface="Tahoma"/>
            </a:endParaRPr>
          </a:p>
          <a:p>
            <a:pPr marL="89535" indent="-74930">
              <a:lnSpc>
                <a:spcPts val="950"/>
              </a:lnSpc>
              <a:buFont typeface="Arial"/>
              <a:buChar char="•"/>
              <a:tabLst>
                <a:tab pos="89535" algn="l"/>
              </a:tabLst>
            </a:pPr>
            <a:r>
              <a:rPr dirty="0" sz="900" spc="-10">
                <a:latin typeface="Tahoma"/>
                <a:cs typeface="Tahoma"/>
              </a:rPr>
              <a:t>fibrate</a:t>
            </a:r>
            <a:endParaRPr sz="900">
              <a:latin typeface="Tahoma"/>
              <a:cs typeface="Tahoma"/>
            </a:endParaRPr>
          </a:p>
          <a:p>
            <a:pPr marL="89535" indent="-74930">
              <a:lnSpc>
                <a:spcPts val="1045"/>
              </a:lnSpc>
              <a:buFont typeface="Arial"/>
              <a:buChar char="•"/>
              <a:tabLst>
                <a:tab pos="89535" algn="l"/>
              </a:tabLst>
            </a:pPr>
            <a:r>
              <a:rPr dirty="0" sz="900" spc="-10">
                <a:latin typeface="Tahoma"/>
                <a:cs typeface="Tahoma"/>
              </a:rPr>
              <a:t>niacin</a:t>
            </a:r>
            <a:endParaRPr sz="9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500">
                <a:latin typeface="Tahoma"/>
                <a:cs typeface="Tahoma"/>
              </a:rPr>
              <a:t>LDL-C</a:t>
            </a:r>
            <a:r>
              <a:rPr dirty="0" sz="500" spc="50">
                <a:latin typeface="Tahoma"/>
                <a:cs typeface="Tahoma"/>
              </a:rPr>
              <a:t> </a:t>
            </a:r>
            <a:r>
              <a:rPr dirty="0" sz="500" spc="-10">
                <a:latin typeface="Tahoma"/>
                <a:cs typeface="Tahoma"/>
              </a:rPr>
              <a:t>≤2.0</a:t>
            </a:r>
            <a:r>
              <a:rPr dirty="0" sz="500" spc="50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mmol/L,</a:t>
            </a:r>
            <a:r>
              <a:rPr dirty="0" sz="500" spc="40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non-HDL-C</a:t>
            </a:r>
            <a:r>
              <a:rPr dirty="0" sz="500" spc="50">
                <a:latin typeface="Tahoma"/>
                <a:cs typeface="Tahoma"/>
              </a:rPr>
              <a:t> </a:t>
            </a:r>
            <a:r>
              <a:rPr dirty="0" sz="500" spc="-10">
                <a:latin typeface="Tahoma"/>
                <a:cs typeface="Tahoma"/>
              </a:rPr>
              <a:t>≤2.6</a:t>
            </a:r>
            <a:r>
              <a:rPr dirty="0" sz="500" spc="50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mmol/L</a:t>
            </a:r>
            <a:r>
              <a:rPr dirty="0" sz="500" spc="45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or</a:t>
            </a:r>
            <a:r>
              <a:rPr dirty="0" sz="500" spc="45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apo</a:t>
            </a:r>
            <a:r>
              <a:rPr dirty="0" sz="500" spc="50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B</a:t>
            </a:r>
            <a:r>
              <a:rPr dirty="0" sz="500" spc="50">
                <a:latin typeface="Tahoma"/>
                <a:cs typeface="Tahoma"/>
              </a:rPr>
              <a:t> </a:t>
            </a:r>
            <a:r>
              <a:rPr dirty="0" sz="500" spc="-10">
                <a:latin typeface="Tahoma"/>
                <a:cs typeface="Tahoma"/>
              </a:rPr>
              <a:t>≤0.8</a:t>
            </a:r>
            <a:r>
              <a:rPr dirty="0" sz="500" spc="50">
                <a:latin typeface="Tahoma"/>
                <a:cs typeface="Tahoma"/>
              </a:rPr>
              <a:t> </a:t>
            </a:r>
            <a:r>
              <a:rPr dirty="0" sz="500" spc="-25">
                <a:latin typeface="Tahoma"/>
                <a:cs typeface="Tahoma"/>
              </a:rPr>
              <a:t>g/L</a:t>
            </a:r>
            <a:endParaRPr sz="500"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81226" y="4217923"/>
            <a:ext cx="2157095" cy="101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Tahoma"/>
                <a:cs typeface="Tahoma"/>
              </a:rPr>
              <a:t>if</a:t>
            </a:r>
            <a:r>
              <a:rPr dirty="0" sz="500" spc="45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ASCVD,</a:t>
            </a:r>
            <a:r>
              <a:rPr dirty="0" sz="500" spc="45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LDL-C</a:t>
            </a:r>
            <a:r>
              <a:rPr dirty="0" sz="500" spc="60">
                <a:latin typeface="Tahoma"/>
                <a:cs typeface="Tahoma"/>
              </a:rPr>
              <a:t> </a:t>
            </a:r>
            <a:r>
              <a:rPr dirty="0" sz="500" spc="-10">
                <a:latin typeface="Tahoma"/>
                <a:cs typeface="Tahoma"/>
              </a:rPr>
              <a:t>≤1.8</a:t>
            </a:r>
            <a:r>
              <a:rPr dirty="0" sz="500" spc="55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mmol/L,</a:t>
            </a:r>
            <a:r>
              <a:rPr dirty="0" sz="500" spc="45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non-HDL-C</a:t>
            </a:r>
            <a:r>
              <a:rPr dirty="0" sz="500" spc="60">
                <a:latin typeface="Tahoma"/>
                <a:cs typeface="Tahoma"/>
              </a:rPr>
              <a:t> </a:t>
            </a:r>
            <a:r>
              <a:rPr dirty="0" sz="500" spc="-10">
                <a:latin typeface="Tahoma"/>
                <a:cs typeface="Tahoma"/>
              </a:rPr>
              <a:t>≤2.4</a:t>
            </a:r>
            <a:r>
              <a:rPr dirty="0" sz="500" spc="60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mmol/L,</a:t>
            </a:r>
            <a:r>
              <a:rPr dirty="0" sz="500" spc="45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apo</a:t>
            </a:r>
            <a:r>
              <a:rPr dirty="0" sz="500" spc="60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B</a:t>
            </a:r>
            <a:r>
              <a:rPr dirty="0" sz="500" spc="60">
                <a:latin typeface="Tahoma"/>
                <a:cs typeface="Tahoma"/>
              </a:rPr>
              <a:t> </a:t>
            </a:r>
            <a:r>
              <a:rPr dirty="0" sz="500" spc="-10">
                <a:latin typeface="Tahoma"/>
                <a:cs typeface="Tahoma"/>
              </a:rPr>
              <a:t>≤0.7</a:t>
            </a:r>
            <a:r>
              <a:rPr dirty="0" sz="500" spc="60">
                <a:latin typeface="Tahoma"/>
                <a:cs typeface="Tahoma"/>
              </a:rPr>
              <a:t> </a:t>
            </a:r>
            <a:r>
              <a:rPr dirty="0" sz="500" spc="-25">
                <a:latin typeface="Tahoma"/>
                <a:cs typeface="Tahoma"/>
              </a:rPr>
              <a:t>g/L</a:t>
            </a:r>
            <a:endParaRPr sz="500"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81226" y="4382515"/>
            <a:ext cx="19418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latin typeface="Tahoma"/>
                <a:cs typeface="Tahoma"/>
              </a:rPr>
              <a:t>when</a:t>
            </a:r>
            <a:r>
              <a:rPr dirty="0" sz="500" spc="70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TG</a:t>
            </a:r>
            <a:r>
              <a:rPr dirty="0" sz="500" spc="70">
                <a:latin typeface="Tahoma"/>
                <a:cs typeface="Tahoma"/>
              </a:rPr>
              <a:t> </a:t>
            </a:r>
            <a:r>
              <a:rPr dirty="0" sz="500" spc="-10">
                <a:latin typeface="Tahoma"/>
                <a:cs typeface="Tahoma"/>
              </a:rPr>
              <a:t>&lt;1.5</a:t>
            </a:r>
            <a:r>
              <a:rPr dirty="0" sz="500" spc="70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mmol/L:</a:t>
            </a:r>
            <a:r>
              <a:rPr dirty="0" sz="500" spc="60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monitor</a:t>
            </a:r>
            <a:r>
              <a:rPr dirty="0" sz="500" spc="60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with</a:t>
            </a:r>
            <a:r>
              <a:rPr dirty="0" sz="500" spc="75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LDL-C,</a:t>
            </a:r>
            <a:r>
              <a:rPr dirty="0" sz="500" spc="55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non-HDL-C</a:t>
            </a:r>
            <a:r>
              <a:rPr dirty="0" sz="500" spc="70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or</a:t>
            </a:r>
            <a:r>
              <a:rPr dirty="0" sz="500" spc="65">
                <a:latin typeface="Tahoma"/>
                <a:cs typeface="Tahoma"/>
              </a:rPr>
              <a:t> </a:t>
            </a:r>
            <a:r>
              <a:rPr dirty="0" sz="500" spc="-20">
                <a:latin typeface="Tahoma"/>
                <a:cs typeface="Tahoma"/>
              </a:rPr>
              <a:t>ApoB</a:t>
            </a:r>
            <a:r>
              <a:rPr dirty="0" sz="500" spc="500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when</a:t>
            </a:r>
            <a:r>
              <a:rPr dirty="0" sz="500" spc="65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TG</a:t>
            </a:r>
            <a:r>
              <a:rPr dirty="0" sz="500" spc="70">
                <a:latin typeface="Tahoma"/>
                <a:cs typeface="Tahoma"/>
              </a:rPr>
              <a:t> </a:t>
            </a:r>
            <a:r>
              <a:rPr dirty="0" sz="500" spc="-10">
                <a:latin typeface="Tahoma"/>
                <a:cs typeface="Tahoma"/>
              </a:rPr>
              <a:t>≥1.5</a:t>
            </a:r>
            <a:r>
              <a:rPr dirty="0" sz="500" spc="65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mmol/L:</a:t>
            </a:r>
            <a:r>
              <a:rPr dirty="0" sz="500" spc="55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monitor</a:t>
            </a:r>
            <a:r>
              <a:rPr dirty="0" sz="500" spc="60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with</a:t>
            </a:r>
            <a:r>
              <a:rPr dirty="0" sz="500" spc="65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non-HDL-C</a:t>
            </a:r>
            <a:r>
              <a:rPr dirty="0" sz="500" spc="70">
                <a:latin typeface="Tahoma"/>
                <a:cs typeface="Tahoma"/>
              </a:rPr>
              <a:t> </a:t>
            </a:r>
            <a:r>
              <a:rPr dirty="0" sz="500">
                <a:latin typeface="Tahoma"/>
                <a:cs typeface="Tahoma"/>
              </a:rPr>
              <a:t>or</a:t>
            </a:r>
            <a:r>
              <a:rPr dirty="0" sz="500" spc="60">
                <a:latin typeface="Tahoma"/>
                <a:cs typeface="Tahoma"/>
              </a:rPr>
              <a:t> </a:t>
            </a:r>
            <a:r>
              <a:rPr dirty="0" sz="500" spc="-20">
                <a:latin typeface="Tahoma"/>
                <a:cs typeface="Tahoma"/>
              </a:rPr>
              <a:t>ApoB</a:t>
            </a:r>
            <a:endParaRPr sz="500"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914678" y="1905000"/>
            <a:ext cx="863600" cy="2025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80645" marR="30480" indent="-43180">
              <a:lnSpc>
                <a:spcPct val="95000"/>
              </a:lnSpc>
              <a:spcBef>
                <a:spcPts val="125"/>
              </a:spcBef>
            </a:pPr>
            <a:r>
              <a:rPr dirty="0" baseline="18518" sz="450" spc="15">
                <a:latin typeface="Tahoma"/>
                <a:cs typeface="Tahoma"/>
              </a:rPr>
              <a:t>§</a:t>
            </a:r>
            <a:r>
              <a:rPr dirty="0" baseline="18518" sz="450" spc="179">
                <a:latin typeface="Tahoma"/>
                <a:cs typeface="Tahoma"/>
              </a:rPr>
              <a:t> </a:t>
            </a:r>
            <a:r>
              <a:rPr dirty="0" sz="400" spc="10">
                <a:latin typeface="Tahoma"/>
                <a:cs typeface="Tahoma"/>
              </a:rPr>
              <a:t>See</a:t>
            </a:r>
            <a:r>
              <a:rPr dirty="0" sz="400" spc="25">
                <a:latin typeface="Tahoma"/>
                <a:cs typeface="Tahoma"/>
              </a:rPr>
              <a:t> </a:t>
            </a:r>
            <a:r>
              <a:rPr dirty="0" sz="400" spc="10">
                <a:latin typeface="Tahoma"/>
                <a:cs typeface="Tahoma"/>
              </a:rPr>
              <a:t>Canadian</a:t>
            </a:r>
            <a:r>
              <a:rPr dirty="0" sz="400" spc="25">
                <a:latin typeface="Tahoma"/>
                <a:cs typeface="Tahoma"/>
              </a:rPr>
              <a:t> </a:t>
            </a:r>
            <a:r>
              <a:rPr dirty="0" sz="400" spc="-10">
                <a:latin typeface="Tahoma"/>
                <a:cs typeface="Tahoma"/>
              </a:rPr>
              <a:t>Cardiovascular</a:t>
            </a:r>
            <a:r>
              <a:rPr dirty="0" sz="400" spc="500">
                <a:latin typeface="Tahoma"/>
                <a:cs typeface="Tahoma"/>
              </a:rPr>
              <a:t> </a:t>
            </a:r>
            <a:r>
              <a:rPr dirty="0" sz="400" spc="10">
                <a:latin typeface="Tahoma"/>
                <a:cs typeface="Tahoma"/>
              </a:rPr>
              <a:t>Society</a:t>
            </a:r>
            <a:r>
              <a:rPr dirty="0" sz="400" spc="45">
                <a:latin typeface="Tahoma"/>
                <a:cs typeface="Tahoma"/>
              </a:rPr>
              <a:t> </a:t>
            </a:r>
            <a:r>
              <a:rPr dirty="0" sz="400" spc="10">
                <a:latin typeface="Tahoma"/>
                <a:cs typeface="Tahoma"/>
              </a:rPr>
              <a:t>(CCS)</a:t>
            </a:r>
            <a:r>
              <a:rPr dirty="0" sz="400" spc="35">
                <a:latin typeface="Tahoma"/>
                <a:cs typeface="Tahoma"/>
              </a:rPr>
              <a:t> </a:t>
            </a:r>
            <a:r>
              <a:rPr dirty="0" sz="400" spc="10">
                <a:latin typeface="Tahoma"/>
                <a:cs typeface="Tahoma"/>
              </a:rPr>
              <a:t>Lipid</a:t>
            </a:r>
            <a:r>
              <a:rPr dirty="0" sz="400" spc="45">
                <a:latin typeface="Tahoma"/>
                <a:cs typeface="Tahoma"/>
              </a:rPr>
              <a:t> </a:t>
            </a:r>
            <a:r>
              <a:rPr dirty="0" sz="400" spc="-10">
                <a:latin typeface="Tahoma"/>
                <a:cs typeface="Tahoma"/>
              </a:rPr>
              <a:t>Guidelines</a:t>
            </a:r>
            <a:r>
              <a:rPr dirty="0" sz="400" spc="500">
                <a:latin typeface="Tahoma"/>
                <a:cs typeface="Tahoma"/>
              </a:rPr>
              <a:t> </a:t>
            </a:r>
            <a:r>
              <a:rPr dirty="0" sz="400" spc="10">
                <a:latin typeface="Tahoma"/>
                <a:cs typeface="Tahoma"/>
              </a:rPr>
              <a:t>for</a:t>
            </a:r>
            <a:r>
              <a:rPr dirty="0" sz="400" spc="45">
                <a:latin typeface="Tahoma"/>
                <a:cs typeface="Tahoma"/>
              </a:rPr>
              <a:t> </a:t>
            </a:r>
            <a:r>
              <a:rPr dirty="0" sz="400" spc="10">
                <a:latin typeface="Tahoma"/>
                <a:cs typeface="Tahoma"/>
              </a:rPr>
              <a:t>other</a:t>
            </a:r>
            <a:r>
              <a:rPr dirty="0" sz="400" spc="50">
                <a:latin typeface="Tahoma"/>
                <a:cs typeface="Tahoma"/>
              </a:rPr>
              <a:t> </a:t>
            </a:r>
            <a:r>
              <a:rPr dirty="0" sz="400" spc="10">
                <a:latin typeface="Tahoma"/>
                <a:cs typeface="Tahoma"/>
              </a:rPr>
              <a:t>warranted</a:t>
            </a:r>
            <a:r>
              <a:rPr dirty="0" sz="400" spc="60">
                <a:latin typeface="Tahoma"/>
                <a:cs typeface="Tahoma"/>
              </a:rPr>
              <a:t> </a:t>
            </a:r>
            <a:r>
              <a:rPr dirty="0" sz="400" spc="-10">
                <a:latin typeface="Tahoma"/>
                <a:cs typeface="Tahoma"/>
              </a:rPr>
              <a:t>therapies</a:t>
            </a:r>
            <a:endParaRPr sz="400"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517671" y="1698243"/>
            <a:ext cx="19983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5730" indent="-7493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25730" algn="l"/>
                <a:tab pos="806450" algn="l"/>
              </a:tabLst>
            </a:pPr>
            <a:r>
              <a:rPr dirty="0" sz="900" spc="-10">
                <a:latin typeface="Tahoma"/>
                <a:cs typeface="Tahoma"/>
              </a:rPr>
              <a:t>Statin</a:t>
            </a:r>
            <a:r>
              <a:rPr dirty="0" baseline="27777" sz="900" spc="-15">
                <a:latin typeface="Tahoma"/>
                <a:cs typeface="Tahoma"/>
              </a:rPr>
              <a:t>§</a:t>
            </a:r>
            <a:r>
              <a:rPr dirty="0" baseline="27777" sz="900">
                <a:latin typeface="Tahoma"/>
                <a:cs typeface="Tahoma"/>
              </a:rPr>
              <a:t>	</a:t>
            </a:r>
            <a:r>
              <a:rPr dirty="0" sz="900">
                <a:latin typeface="Arial"/>
                <a:cs typeface="Arial"/>
              </a:rPr>
              <a:t>•</a:t>
            </a:r>
            <a:r>
              <a:rPr dirty="0" sz="900" spc="65">
                <a:latin typeface="Arial"/>
                <a:cs typeface="Arial"/>
              </a:rPr>
              <a:t> </a:t>
            </a:r>
            <a:r>
              <a:rPr dirty="0" sz="900">
                <a:latin typeface="Tahoma"/>
                <a:cs typeface="Tahoma"/>
              </a:rPr>
              <a:t>GLP-1</a:t>
            </a:r>
            <a:r>
              <a:rPr dirty="0" sz="900" spc="-10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RA</a:t>
            </a:r>
            <a:r>
              <a:rPr dirty="0" sz="900" spc="-15">
                <a:latin typeface="Tahoma"/>
                <a:cs typeface="Tahoma"/>
              </a:rPr>
              <a:t> </a:t>
            </a:r>
            <a:r>
              <a:rPr dirty="0" sz="900" spc="-30">
                <a:latin typeface="Tahoma"/>
                <a:cs typeface="Tahoma"/>
              </a:rPr>
              <a:t>+/-</a:t>
            </a:r>
            <a:r>
              <a:rPr dirty="0" sz="900" spc="-20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GIP</a:t>
            </a:r>
            <a:r>
              <a:rPr dirty="0" sz="900" spc="-15">
                <a:latin typeface="Tahoma"/>
                <a:cs typeface="Tahoma"/>
              </a:rPr>
              <a:t> </a:t>
            </a:r>
            <a:r>
              <a:rPr dirty="0" sz="900" spc="-25">
                <a:latin typeface="Tahoma"/>
                <a:cs typeface="Tahoma"/>
              </a:rPr>
              <a:t>RA</a:t>
            </a:r>
            <a:endParaRPr sz="900"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555771" y="1826259"/>
            <a:ext cx="122301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7630" indent="-7493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87630" algn="l"/>
              </a:tabLst>
            </a:pPr>
            <a:r>
              <a:rPr dirty="0" sz="900">
                <a:latin typeface="Tahoma"/>
                <a:cs typeface="Tahoma"/>
              </a:rPr>
              <a:t>ACEi</a:t>
            </a:r>
            <a:r>
              <a:rPr dirty="0" sz="900" spc="-15">
                <a:latin typeface="Tahoma"/>
                <a:cs typeface="Tahoma"/>
              </a:rPr>
              <a:t> </a:t>
            </a:r>
            <a:r>
              <a:rPr dirty="0" sz="900" spc="55">
                <a:latin typeface="Tahoma"/>
                <a:cs typeface="Tahoma"/>
              </a:rPr>
              <a:t>/</a:t>
            </a:r>
            <a:r>
              <a:rPr dirty="0" sz="900" spc="-1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ARB</a:t>
            </a:r>
            <a:r>
              <a:rPr dirty="0" sz="900" spc="185">
                <a:latin typeface="Tahoma"/>
                <a:cs typeface="Tahoma"/>
              </a:rPr>
              <a:t>  </a:t>
            </a:r>
            <a:r>
              <a:rPr dirty="0" sz="900">
                <a:latin typeface="Arial"/>
                <a:cs typeface="Arial"/>
              </a:rPr>
              <a:t>•</a:t>
            </a:r>
            <a:r>
              <a:rPr dirty="0" sz="900" spc="70">
                <a:latin typeface="Arial"/>
                <a:cs typeface="Arial"/>
              </a:rPr>
              <a:t> </a:t>
            </a:r>
            <a:r>
              <a:rPr dirty="0" sz="900" spc="-10">
                <a:latin typeface="Tahoma"/>
                <a:cs typeface="Tahoma"/>
              </a:rPr>
              <a:t>SGLT2i</a:t>
            </a:r>
            <a:endParaRPr sz="90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555771" y="1939035"/>
            <a:ext cx="12249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7630" indent="-7493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87630" algn="l"/>
              </a:tabLst>
            </a:pPr>
            <a:r>
              <a:rPr dirty="0" sz="900">
                <a:latin typeface="Tahoma"/>
                <a:cs typeface="Tahoma"/>
              </a:rPr>
              <a:t>ASA</a:t>
            </a:r>
            <a:r>
              <a:rPr dirty="0" sz="600">
                <a:latin typeface="Tahoma"/>
                <a:cs typeface="Tahoma"/>
              </a:rPr>
              <a:t>, if</a:t>
            </a:r>
            <a:r>
              <a:rPr dirty="0" sz="600" spc="10">
                <a:latin typeface="Tahoma"/>
                <a:cs typeface="Tahoma"/>
              </a:rPr>
              <a:t> </a:t>
            </a:r>
            <a:r>
              <a:rPr dirty="0" sz="600" spc="50">
                <a:latin typeface="Tahoma"/>
                <a:cs typeface="Tahoma"/>
              </a:rPr>
              <a:t>ASCVD</a:t>
            </a:r>
            <a:r>
              <a:rPr dirty="0" sz="600" spc="175">
                <a:latin typeface="Tahoma"/>
                <a:cs typeface="Tahoma"/>
              </a:rPr>
              <a:t>  </a:t>
            </a:r>
            <a:r>
              <a:rPr dirty="0" sz="900">
                <a:latin typeface="Arial"/>
                <a:cs typeface="Arial"/>
              </a:rPr>
              <a:t>•</a:t>
            </a:r>
            <a:r>
              <a:rPr dirty="0" sz="900" spc="50">
                <a:latin typeface="Arial"/>
                <a:cs typeface="Arial"/>
              </a:rPr>
              <a:t> </a:t>
            </a:r>
            <a:r>
              <a:rPr dirty="0" sz="900" spc="-10">
                <a:latin typeface="Tahoma"/>
                <a:cs typeface="Tahoma"/>
              </a:rPr>
              <a:t>nsMRA</a:t>
            </a:r>
            <a:endParaRPr sz="900">
              <a:latin typeface="Tahoma"/>
              <a:cs typeface="Tahoma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852699" y="1212850"/>
            <a:ext cx="6083300" cy="3416300"/>
          </a:xfrm>
          <a:custGeom>
            <a:avLst/>
            <a:gdLst/>
            <a:ahLst/>
            <a:cxnLst/>
            <a:rect l="l" t="t" r="r" b="b"/>
            <a:pathLst>
              <a:path w="6083300" h="3416300">
                <a:moveTo>
                  <a:pt x="0" y="0"/>
                </a:moveTo>
                <a:lnTo>
                  <a:pt x="6083300" y="0"/>
                </a:lnTo>
                <a:lnTo>
                  <a:pt x="6083300" y="3416300"/>
                </a:lnTo>
                <a:lnTo>
                  <a:pt x="0" y="34163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9" name="object 59"/>
          <p:cNvGrpSpPr/>
          <p:nvPr/>
        </p:nvGrpSpPr>
        <p:grpSpPr>
          <a:xfrm>
            <a:off x="843967" y="5611341"/>
            <a:ext cx="5810250" cy="599440"/>
            <a:chOff x="843967" y="5611341"/>
            <a:chExt cx="5810250" cy="599440"/>
          </a:xfrm>
        </p:grpSpPr>
        <p:sp>
          <p:nvSpPr>
            <p:cNvPr id="60" name="object 60"/>
            <p:cNvSpPr/>
            <p:nvPr/>
          </p:nvSpPr>
          <p:spPr>
            <a:xfrm>
              <a:off x="846349" y="56137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5">
                  <a:moveTo>
                    <a:pt x="5508079" y="0"/>
                  </a:moveTo>
                  <a:lnTo>
                    <a:pt x="0" y="0"/>
                  </a:lnTo>
                  <a:lnTo>
                    <a:pt x="0" y="594648"/>
                  </a:lnTo>
                  <a:lnTo>
                    <a:pt x="5508079" y="594648"/>
                  </a:lnTo>
                  <a:lnTo>
                    <a:pt x="5805402" y="297324"/>
                  </a:lnTo>
                  <a:lnTo>
                    <a:pt x="5508079" y="0"/>
                  </a:lnTo>
                  <a:close/>
                </a:path>
              </a:pathLst>
            </a:custGeom>
            <a:solidFill>
              <a:srgbClr val="00499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46349" y="56137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5">
                  <a:moveTo>
                    <a:pt x="0" y="0"/>
                  </a:moveTo>
                  <a:lnTo>
                    <a:pt x="5508079" y="0"/>
                  </a:lnTo>
                  <a:lnTo>
                    <a:pt x="5805403" y="297324"/>
                  </a:lnTo>
                  <a:lnTo>
                    <a:pt x="5508079" y="594649"/>
                  </a:lnTo>
                  <a:lnTo>
                    <a:pt x="0" y="594649"/>
                  </a:lnTo>
                  <a:lnTo>
                    <a:pt x="0" y="0"/>
                  </a:lnTo>
                  <a:close/>
                </a:path>
              </a:pathLst>
            </a:custGeom>
            <a:ln w="4762">
              <a:solidFill>
                <a:srgbClr val="0049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2" name="object 6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07309" y="6291579"/>
            <a:ext cx="460248" cy="460248"/>
          </a:xfrm>
          <a:prstGeom prst="rect">
            <a:avLst/>
          </a:prstGeom>
        </p:spPr>
      </p:pic>
      <p:sp>
        <p:nvSpPr>
          <p:cNvPr id="63" name="object 63"/>
          <p:cNvSpPr/>
          <p:nvPr/>
        </p:nvSpPr>
        <p:spPr>
          <a:xfrm>
            <a:off x="1321133" y="6823666"/>
            <a:ext cx="5286375" cy="821055"/>
          </a:xfrm>
          <a:custGeom>
            <a:avLst/>
            <a:gdLst/>
            <a:ahLst/>
            <a:cxnLst/>
            <a:rect l="l" t="t" r="r" b="b"/>
            <a:pathLst>
              <a:path w="5286375" h="821054">
                <a:moveTo>
                  <a:pt x="0" y="0"/>
                </a:moveTo>
                <a:lnTo>
                  <a:pt x="5286207" y="0"/>
                </a:lnTo>
                <a:lnTo>
                  <a:pt x="5286207" y="820756"/>
                </a:lnTo>
                <a:lnTo>
                  <a:pt x="0" y="820756"/>
                </a:lnTo>
                <a:lnTo>
                  <a:pt x="0" y="0"/>
                </a:lnTo>
                <a:close/>
              </a:path>
            </a:pathLst>
          </a:custGeom>
          <a:ln w="41275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64" name="object 64"/>
          <p:cNvGraphicFramePr>
            <a:graphicFrameLocks noGrp="1"/>
          </p:cNvGraphicFramePr>
          <p:nvPr/>
        </p:nvGraphicFramePr>
        <p:xfrm>
          <a:off x="846349" y="5400273"/>
          <a:ext cx="6172200" cy="3392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8820"/>
                <a:gridCol w="283845"/>
              </a:tblGrid>
              <a:tr h="105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389E5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marL="1778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800" spc="-50" b="1">
                          <a:solidFill>
                            <a:srgbClr val="389E5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  <a:tr h="32873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59385">
                        <a:lnSpc>
                          <a:spcPct val="100000"/>
                        </a:lnSpc>
                      </a:pPr>
                      <a:r>
                        <a:rPr dirty="0" sz="1600" spc="-8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LEARNING</a:t>
                      </a:r>
                      <a:r>
                        <a:rPr dirty="0" sz="1600" spc="-7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OBJECTIVES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558165" marR="209550">
                        <a:lnSpc>
                          <a:spcPts val="1900"/>
                        </a:lnSpc>
                      </a:pPr>
                      <a:r>
                        <a:rPr dirty="0" sz="1600" spc="-80" b="1">
                          <a:latin typeface="Tahoma"/>
                          <a:cs typeface="Tahoma"/>
                        </a:rPr>
                        <a:t>By</a:t>
                      </a:r>
                      <a:r>
                        <a:rPr dirty="0" sz="1600" spc="-5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10" b="1">
                          <a:latin typeface="Tahoma"/>
                          <a:cs typeface="Tahoma"/>
                        </a:rPr>
                        <a:t>the</a:t>
                      </a:r>
                      <a:r>
                        <a:rPr dirty="0" sz="1600" spc="-4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25" b="1">
                          <a:latin typeface="Tahoma"/>
                          <a:cs typeface="Tahoma"/>
                        </a:rPr>
                        <a:t>end</a:t>
                      </a:r>
                      <a:r>
                        <a:rPr dirty="0" sz="1600" spc="-5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65" b="1">
                          <a:latin typeface="Tahoma"/>
                          <a:cs typeface="Tahoma"/>
                        </a:rPr>
                        <a:t>of</a:t>
                      </a:r>
                      <a:r>
                        <a:rPr dirty="0" sz="1600" spc="-5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10" b="1">
                          <a:latin typeface="Tahoma"/>
                          <a:cs typeface="Tahoma"/>
                        </a:rPr>
                        <a:t>this</a:t>
                      </a:r>
                      <a:r>
                        <a:rPr dirty="0" sz="1600" spc="-4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14" b="1">
                          <a:latin typeface="Tahoma"/>
                          <a:cs typeface="Tahoma"/>
                        </a:rPr>
                        <a:t>presentation,</a:t>
                      </a:r>
                      <a:r>
                        <a:rPr dirty="0" sz="1600" spc="-5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14" b="1">
                          <a:latin typeface="Tahoma"/>
                          <a:cs typeface="Tahoma"/>
                        </a:rPr>
                        <a:t>participants</a:t>
                      </a:r>
                      <a:r>
                        <a:rPr dirty="0" sz="1600" spc="-4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10" b="1">
                          <a:latin typeface="Tahoma"/>
                          <a:cs typeface="Tahoma"/>
                        </a:rPr>
                        <a:t>will</a:t>
                      </a:r>
                      <a:r>
                        <a:rPr dirty="0" sz="1600" spc="-4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20" b="1">
                          <a:latin typeface="Tahoma"/>
                          <a:cs typeface="Tahoma"/>
                        </a:rPr>
                        <a:t>be</a:t>
                      </a:r>
                      <a:r>
                        <a:rPr dirty="0" sz="1600" spc="-5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70" b="1">
                          <a:latin typeface="Tahoma"/>
                          <a:cs typeface="Tahoma"/>
                        </a:rPr>
                        <a:t>able </a:t>
                      </a:r>
                      <a:r>
                        <a:rPr dirty="0" sz="1600" spc="-25" b="1">
                          <a:latin typeface="Tahoma"/>
                          <a:cs typeface="Tahoma"/>
                        </a:rPr>
                        <a:t>to: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672465" indent="-114300">
                        <a:lnSpc>
                          <a:spcPct val="100000"/>
                        </a:lnSpc>
                        <a:spcBef>
                          <a:spcPts val="215"/>
                        </a:spcBef>
                        <a:buClr>
                          <a:srgbClr val="389E50"/>
                        </a:buClr>
                        <a:buSzPct val="92307"/>
                        <a:buFont typeface="Arial"/>
                        <a:buChar char="•"/>
                        <a:tabLst>
                          <a:tab pos="672465" algn="l"/>
                        </a:tabLst>
                      </a:pPr>
                      <a:r>
                        <a:rPr dirty="0" sz="1300">
                          <a:latin typeface="Tahoma"/>
                          <a:cs typeface="Tahoma"/>
                        </a:rPr>
                        <a:t>Find</a:t>
                      </a:r>
                      <a:r>
                        <a:rPr dirty="0" sz="13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>
                          <a:latin typeface="Tahoma"/>
                          <a:cs typeface="Tahoma"/>
                        </a:rPr>
                        <a:t>resources</a:t>
                      </a:r>
                      <a:r>
                        <a:rPr dirty="0" sz="1300" spc="-20">
                          <a:latin typeface="Tahoma"/>
                          <a:cs typeface="Tahoma"/>
                        </a:rPr>
                        <a:t> available</a:t>
                      </a:r>
                      <a:r>
                        <a:rPr dirty="0" sz="1300" spc="-1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>
                          <a:latin typeface="Tahoma"/>
                          <a:cs typeface="Tahoma"/>
                        </a:rPr>
                        <a:t>on</a:t>
                      </a:r>
                      <a:r>
                        <a:rPr dirty="0" sz="1300" spc="-20">
                          <a:latin typeface="Tahoma"/>
                          <a:cs typeface="Tahoma"/>
                        </a:rPr>
                        <a:t> guidelines.diabetes.ca</a:t>
                      </a:r>
                      <a:r>
                        <a:rPr dirty="0" sz="1300" spc="-1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>
                          <a:latin typeface="Tahoma"/>
                          <a:cs typeface="Tahoma"/>
                        </a:rPr>
                        <a:t>to</a:t>
                      </a:r>
                      <a:r>
                        <a:rPr dirty="0" sz="1300" spc="-1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 spc="-10">
                          <a:latin typeface="Tahoma"/>
                          <a:cs typeface="Tahoma"/>
                        </a:rPr>
                        <a:t>support</a:t>
                      </a:r>
                      <a:endParaRPr sz="1300">
                        <a:latin typeface="Tahoma"/>
                        <a:cs typeface="Tahoma"/>
                      </a:endParaRPr>
                    </a:p>
                    <a:p>
                      <a:pPr lvl="1" marL="986155" indent="-113030">
                        <a:lnSpc>
                          <a:spcPct val="100000"/>
                        </a:lnSpc>
                        <a:spcBef>
                          <a:spcPts val="340"/>
                        </a:spcBef>
                        <a:buClr>
                          <a:srgbClr val="389E50"/>
                        </a:buClr>
                        <a:buSzPct val="90909"/>
                        <a:buFont typeface="Arial"/>
                        <a:buChar char="•"/>
                        <a:tabLst>
                          <a:tab pos="986155" algn="l"/>
                        </a:tabLst>
                      </a:pPr>
                      <a:r>
                        <a:rPr dirty="0" sz="1100">
                          <a:latin typeface="Tahoma"/>
                          <a:cs typeface="Tahoma"/>
                        </a:rPr>
                        <a:t>People</a:t>
                      </a:r>
                      <a:r>
                        <a:rPr dirty="0" sz="1100" spc="-10">
                          <a:latin typeface="Tahoma"/>
                          <a:cs typeface="Tahoma"/>
                        </a:rPr>
                        <a:t> starting insulin</a:t>
                      </a:r>
                      <a:endParaRPr sz="1100">
                        <a:latin typeface="Tahoma"/>
                        <a:cs typeface="Tahoma"/>
                      </a:endParaRPr>
                    </a:p>
                    <a:p>
                      <a:pPr lvl="1" marL="986155" marR="598170" indent="-113030">
                        <a:lnSpc>
                          <a:spcPts val="1300"/>
                        </a:lnSpc>
                        <a:spcBef>
                          <a:spcPts val="350"/>
                        </a:spcBef>
                        <a:buClr>
                          <a:srgbClr val="389E50"/>
                        </a:buClr>
                        <a:buSzPct val="90909"/>
                        <a:buFont typeface="Arial"/>
                        <a:buChar char="•"/>
                        <a:tabLst>
                          <a:tab pos="987425" algn="l"/>
                        </a:tabLst>
                      </a:pPr>
                      <a:r>
                        <a:rPr dirty="0" sz="1100">
                          <a:latin typeface="Tahoma"/>
                          <a:cs typeface="Tahoma"/>
                        </a:rPr>
                        <a:t>People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managing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type</a:t>
                      </a:r>
                      <a:r>
                        <a:rPr dirty="0" sz="11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2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diabetes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with</a:t>
                      </a:r>
                      <a:r>
                        <a:rPr dirty="0" sz="11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insulin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to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treat</a:t>
                      </a:r>
                      <a:r>
                        <a:rPr dirty="0" sz="11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to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the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 spc="-10">
                          <a:latin typeface="Tahoma"/>
                          <a:cs typeface="Tahoma"/>
                        </a:rPr>
                        <a:t>person’s </a:t>
                      </a:r>
                      <a:r>
                        <a:rPr dirty="0" sz="1100" spc="-1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individualized</a:t>
                      </a:r>
                      <a:r>
                        <a:rPr dirty="0" sz="1100" spc="-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glycemic</a:t>
                      </a:r>
                      <a:r>
                        <a:rPr dirty="0" sz="1100" spc="-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 spc="-10">
                          <a:latin typeface="Tahoma"/>
                          <a:cs typeface="Tahoma"/>
                        </a:rPr>
                        <a:t>targets</a:t>
                      </a:r>
                      <a:endParaRPr sz="1100">
                        <a:latin typeface="Tahoma"/>
                        <a:cs typeface="Tahoma"/>
                      </a:endParaRPr>
                    </a:p>
                    <a:p>
                      <a:pPr marL="672465" indent="-114300">
                        <a:lnSpc>
                          <a:spcPct val="100000"/>
                        </a:lnSpc>
                        <a:spcBef>
                          <a:spcPts val="235"/>
                        </a:spcBef>
                        <a:buClr>
                          <a:srgbClr val="389E50"/>
                        </a:buClr>
                        <a:buSzPct val="92307"/>
                        <a:buFont typeface="Arial"/>
                        <a:buChar char="•"/>
                        <a:tabLst>
                          <a:tab pos="672465" algn="l"/>
                        </a:tabLst>
                      </a:pPr>
                      <a:r>
                        <a:rPr dirty="0" sz="1300">
                          <a:latin typeface="Tahoma"/>
                          <a:cs typeface="Tahoma"/>
                        </a:rPr>
                        <a:t>Apply</a:t>
                      </a:r>
                      <a:r>
                        <a:rPr dirty="0" sz="1300" spc="-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>
                          <a:latin typeface="Tahoma"/>
                          <a:cs typeface="Tahoma"/>
                        </a:rPr>
                        <a:t>these</a:t>
                      </a:r>
                      <a:r>
                        <a:rPr dirty="0" sz="13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>
                          <a:latin typeface="Tahoma"/>
                          <a:cs typeface="Tahoma"/>
                        </a:rPr>
                        <a:t>resources</a:t>
                      </a:r>
                      <a:r>
                        <a:rPr dirty="0" sz="13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>
                          <a:latin typeface="Tahoma"/>
                          <a:cs typeface="Tahoma"/>
                        </a:rPr>
                        <a:t>in</a:t>
                      </a:r>
                      <a:r>
                        <a:rPr dirty="0" sz="13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 spc="-55">
                          <a:latin typeface="Tahoma"/>
                          <a:cs typeface="Tahoma"/>
                        </a:rPr>
                        <a:t>a </a:t>
                      </a:r>
                      <a:r>
                        <a:rPr dirty="0" sz="1300">
                          <a:latin typeface="Tahoma"/>
                          <a:cs typeface="Tahoma"/>
                        </a:rPr>
                        <a:t>community</a:t>
                      </a:r>
                      <a:r>
                        <a:rPr dirty="0" sz="1300" spc="-5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 spc="-10">
                          <a:latin typeface="Tahoma"/>
                          <a:cs typeface="Tahoma"/>
                        </a:rPr>
                        <a:t>pharmacy</a:t>
                      </a:r>
                      <a:r>
                        <a:rPr dirty="0" sz="1300" spc="-5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>
                          <a:latin typeface="Tahoma"/>
                          <a:cs typeface="Tahoma"/>
                        </a:rPr>
                        <a:t>practice</a:t>
                      </a:r>
                      <a:r>
                        <a:rPr dirty="0" sz="13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 spc="-20">
                          <a:latin typeface="Tahoma"/>
                          <a:cs typeface="Tahoma"/>
                        </a:rPr>
                        <a:t>when</a:t>
                      </a:r>
                      <a:endParaRPr sz="1300">
                        <a:latin typeface="Tahoma"/>
                        <a:cs typeface="Tahoma"/>
                      </a:endParaRPr>
                    </a:p>
                    <a:p>
                      <a:pPr lvl="1" marL="986155" indent="-113030">
                        <a:lnSpc>
                          <a:spcPct val="100000"/>
                        </a:lnSpc>
                        <a:spcBef>
                          <a:spcPts val="345"/>
                        </a:spcBef>
                        <a:buClr>
                          <a:srgbClr val="389E50"/>
                        </a:buClr>
                        <a:buSzPct val="90909"/>
                        <a:buFont typeface="Arial"/>
                        <a:buChar char="•"/>
                        <a:tabLst>
                          <a:tab pos="986155" algn="l"/>
                        </a:tabLst>
                      </a:pPr>
                      <a:r>
                        <a:rPr dirty="0" sz="1100" spc="-10">
                          <a:latin typeface="Tahoma"/>
                          <a:cs typeface="Tahoma"/>
                        </a:rPr>
                        <a:t>Starting</a:t>
                      </a:r>
                      <a:r>
                        <a:rPr dirty="0" sz="11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 spc="-10">
                          <a:latin typeface="Tahoma"/>
                          <a:cs typeface="Tahoma"/>
                        </a:rPr>
                        <a:t>insulin</a:t>
                      </a:r>
                      <a:endParaRPr sz="1100">
                        <a:latin typeface="Tahoma"/>
                        <a:cs typeface="Tahoma"/>
                      </a:endParaRPr>
                    </a:p>
                    <a:p>
                      <a:pPr lvl="1" marL="986155" indent="-113030">
                        <a:lnSpc>
                          <a:spcPct val="100000"/>
                        </a:lnSpc>
                        <a:spcBef>
                          <a:spcPts val="265"/>
                        </a:spcBef>
                        <a:buClr>
                          <a:srgbClr val="389E50"/>
                        </a:buClr>
                        <a:buSzPct val="90909"/>
                        <a:buFont typeface="Arial"/>
                        <a:buChar char="•"/>
                        <a:tabLst>
                          <a:tab pos="986155" algn="l"/>
                        </a:tabLst>
                      </a:pPr>
                      <a:r>
                        <a:rPr dirty="0" sz="1100" spc="-10">
                          <a:latin typeface="Tahoma"/>
                          <a:cs typeface="Tahoma"/>
                        </a:rPr>
                        <a:t>Assessing</a:t>
                      </a:r>
                      <a:r>
                        <a:rPr dirty="0" sz="11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 spc="-10">
                          <a:latin typeface="Tahoma"/>
                          <a:cs typeface="Tahoma"/>
                        </a:rPr>
                        <a:t>existing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insulin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self-</a:t>
                      </a:r>
                      <a:r>
                        <a:rPr dirty="0" sz="1100" spc="-20">
                          <a:latin typeface="Tahoma"/>
                          <a:cs typeface="Tahoma"/>
                        </a:rPr>
                        <a:t>management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in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a</a:t>
                      </a:r>
                      <a:r>
                        <a:rPr dirty="0" sz="11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person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with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type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2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 spc="-10">
                          <a:latin typeface="Tahoma"/>
                          <a:cs typeface="Tahoma"/>
                        </a:rPr>
                        <a:t>diabetes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389E5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5" name="object 6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66" name="object 6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77" y="213359"/>
            <a:ext cx="18738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>
                <a:latin typeface="Tahoma"/>
                <a:cs typeface="Tahoma"/>
              </a:rPr>
              <a:t>Insulin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Type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2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Diabetes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9947" y="213359"/>
            <a:ext cx="14909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Tahoma"/>
                <a:cs typeface="Tahoma"/>
              </a:rPr>
              <a:t>September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12,</a:t>
            </a:r>
            <a:r>
              <a:rPr dirty="0" sz="1300" spc="-4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2026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46349" y="2389704"/>
            <a:ext cx="5767070" cy="1042669"/>
          </a:xfrm>
          <a:custGeom>
            <a:avLst/>
            <a:gdLst/>
            <a:ahLst/>
            <a:cxnLst/>
            <a:rect l="l" t="t" r="r" b="b"/>
            <a:pathLst>
              <a:path w="5767070" h="1042670">
                <a:moveTo>
                  <a:pt x="5245878" y="0"/>
                </a:moveTo>
                <a:lnTo>
                  <a:pt x="0" y="0"/>
                </a:lnTo>
                <a:lnTo>
                  <a:pt x="0" y="1042217"/>
                </a:lnTo>
                <a:lnTo>
                  <a:pt x="5245878" y="1042217"/>
                </a:lnTo>
                <a:lnTo>
                  <a:pt x="5766980" y="521111"/>
                </a:lnTo>
                <a:lnTo>
                  <a:pt x="5245878" y="0"/>
                </a:lnTo>
                <a:close/>
              </a:path>
            </a:pathLst>
          </a:custGeom>
          <a:solidFill>
            <a:srgbClr val="004990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846349" y="1183873"/>
          <a:ext cx="6172200" cy="3392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8820"/>
                <a:gridCol w="283845"/>
              </a:tblGrid>
              <a:tr h="105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389E5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marL="1778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800" spc="-50" b="1">
                          <a:solidFill>
                            <a:srgbClr val="389E50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  <a:tr h="32873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295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800" spc="-15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INSULIN</a:t>
                      </a:r>
                      <a:r>
                        <a:rPr dirty="0" sz="1800" spc="-6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4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TOOLS</a:t>
                      </a:r>
                      <a:r>
                        <a:rPr dirty="0" sz="1800" spc="-6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AND</a:t>
                      </a:r>
                      <a:r>
                        <a:rPr dirty="0" sz="1800" spc="-6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RESOURCES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791210" indent="-285750">
                        <a:lnSpc>
                          <a:spcPts val="2125"/>
                        </a:lnSpc>
                        <a:spcBef>
                          <a:spcPts val="260"/>
                        </a:spcBef>
                        <a:buFont typeface="Arial"/>
                        <a:buChar char="•"/>
                        <a:tabLst>
                          <a:tab pos="791210" algn="l"/>
                        </a:tabLst>
                      </a:pPr>
                      <a:r>
                        <a:rPr dirty="0" sz="1800" spc="-6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GUIDELINES.DIABETES.CA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791210" indent="-285750">
                        <a:lnSpc>
                          <a:spcPts val="2125"/>
                        </a:lnSpc>
                        <a:buFont typeface="Arial"/>
                        <a:buChar char="•"/>
                        <a:tabLst>
                          <a:tab pos="791210" algn="l"/>
                        </a:tabLst>
                      </a:pPr>
                      <a:r>
                        <a:rPr dirty="0" sz="18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DIABETES.CA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389E5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846349" y="5512103"/>
            <a:ext cx="6096000" cy="3340100"/>
            <a:chOff x="846349" y="5512103"/>
            <a:chExt cx="6096000" cy="3340100"/>
          </a:xfrm>
        </p:grpSpPr>
        <p:sp>
          <p:nvSpPr>
            <p:cNvPr id="7" name="object 7"/>
            <p:cNvSpPr/>
            <p:nvPr/>
          </p:nvSpPr>
          <p:spPr>
            <a:xfrm>
              <a:off x="846349" y="5512103"/>
              <a:ext cx="5805805" cy="45720"/>
            </a:xfrm>
            <a:custGeom>
              <a:avLst/>
              <a:gdLst/>
              <a:ahLst/>
              <a:cxnLst/>
              <a:rect l="l" t="t" r="r" b="b"/>
              <a:pathLst>
                <a:path w="5805805" h="45720">
                  <a:moveTo>
                    <a:pt x="5805403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5805403" y="45720"/>
                  </a:lnTo>
                  <a:lnTo>
                    <a:pt x="5805403" y="0"/>
                  </a:lnTo>
                  <a:close/>
                </a:path>
              </a:pathLst>
            </a:custGeom>
            <a:solidFill>
              <a:srgbClr val="389E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846349" y="8793946"/>
              <a:ext cx="6096000" cy="58419"/>
            </a:xfrm>
            <a:custGeom>
              <a:avLst/>
              <a:gdLst/>
              <a:ahLst/>
              <a:cxnLst/>
              <a:rect l="l" t="t" r="r" b="b"/>
              <a:pathLst>
                <a:path w="6096000" h="58420">
                  <a:moveTo>
                    <a:pt x="6096000" y="0"/>
                  </a:moveTo>
                  <a:lnTo>
                    <a:pt x="0" y="0"/>
                  </a:lnTo>
                  <a:lnTo>
                    <a:pt x="0" y="57953"/>
                  </a:lnTo>
                  <a:lnTo>
                    <a:pt x="6096000" y="57953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6731274" y="5461000"/>
            <a:ext cx="1428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solidFill>
                  <a:srgbClr val="389E50"/>
                </a:solidFill>
                <a:latin typeface="Tahoma"/>
                <a:cs typeface="Tahoma"/>
              </a:rPr>
              <a:t>10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9965" y="5737352"/>
            <a:ext cx="3164840" cy="853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45" b="1">
                <a:solidFill>
                  <a:srgbClr val="004990"/>
                </a:solidFill>
                <a:latin typeface="Tahoma"/>
                <a:cs typeface="Tahoma"/>
              </a:rPr>
              <a:t>Insulin</a:t>
            </a:r>
            <a:r>
              <a:rPr dirty="0" sz="1600" spc="-75" b="1">
                <a:solidFill>
                  <a:srgbClr val="004990"/>
                </a:solidFill>
                <a:latin typeface="Tahoma"/>
                <a:cs typeface="Tahoma"/>
              </a:rPr>
              <a:t> </a:t>
            </a:r>
            <a:r>
              <a:rPr dirty="0" sz="1600" spc="-10" b="1">
                <a:solidFill>
                  <a:srgbClr val="004990"/>
                </a:solidFill>
                <a:latin typeface="Tahoma"/>
                <a:cs typeface="Tahoma"/>
              </a:rPr>
              <a:t>Resources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dirty="0" sz="1400">
                <a:latin typeface="Tahoma"/>
                <a:cs typeface="Tahoma"/>
              </a:rPr>
              <a:t>For</a:t>
            </a:r>
            <a:r>
              <a:rPr dirty="0" sz="1400" spc="-10">
                <a:latin typeface="Tahoma"/>
                <a:cs typeface="Tahoma"/>
              </a:rPr>
              <a:t> </a:t>
            </a:r>
            <a:r>
              <a:rPr dirty="0" sz="1400">
                <a:latin typeface="Tahoma"/>
                <a:cs typeface="Tahoma"/>
              </a:rPr>
              <a:t>People</a:t>
            </a:r>
            <a:r>
              <a:rPr dirty="0" sz="1400" spc="-10">
                <a:latin typeface="Tahoma"/>
                <a:cs typeface="Tahoma"/>
              </a:rPr>
              <a:t> </a:t>
            </a:r>
            <a:r>
              <a:rPr dirty="0" sz="1400">
                <a:latin typeface="Tahoma"/>
                <a:cs typeface="Tahoma"/>
              </a:rPr>
              <a:t>with</a:t>
            </a:r>
            <a:r>
              <a:rPr dirty="0" sz="1400" spc="-15">
                <a:latin typeface="Tahoma"/>
                <a:cs typeface="Tahoma"/>
              </a:rPr>
              <a:t> </a:t>
            </a:r>
            <a:r>
              <a:rPr dirty="0" sz="1400">
                <a:latin typeface="Tahoma"/>
                <a:cs typeface="Tahoma"/>
              </a:rPr>
              <a:t>Diabetes</a:t>
            </a:r>
            <a:r>
              <a:rPr dirty="0" sz="1400" spc="-15">
                <a:latin typeface="Tahoma"/>
                <a:cs typeface="Tahoma"/>
              </a:rPr>
              <a:t> </a:t>
            </a:r>
            <a:r>
              <a:rPr dirty="0" sz="1400">
                <a:latin typeface="Tahoma"/>
                <a:cs typeface="Tahoma"/>
              </a:rPr>
              <a:t>-</a:t>
            </a:r>
            <a:r>
              <a:rPr dirty="0" sz="1400" spc="-10">
                <a:latin typeface="Tahoma"/>
                <a:cs typeface="Tahoma"/>
              </a:rPr>
              <a:t> </a:t>
            </a:r>
            <a:r>
              <a:rPr dirty="0" sz="1400" spc="-20">
                <a:latin typeface="Tahoma"/>
                <a:cs typeface="Tahoma"/>
              </a:rPr>
              <a:t>Video</a:t>
            </a:r>
            <a:endParaRPr sz="1400">
              <a:latin typeface="Tahoma"/>
              <a:cs typeface="Tahoma"/>
            </a:endParaRPr>
          </a:p>
          <a:p>
            <a:pPr marL="239395" indent="-112395">
              <a:lnSpc>
                <a:spcPct val="100000"/>
              </a:lnSpc>
              <a:spcBef>
                <a:spcPts val="320"/>
              </a:spcBef>
              <a:buClr>
                <a:srgbClr val="389E50"/>
              </a:buClr>
              <a:buSzPct val="91666"/>
              <a:buFont typeface="Arial"/>
              <a:buChar char="•"/>
              <a:tabLst>
                <a:tab pos="239395" algn="l"/>
              </a:tabLst>
            </a:pPr>
            <a:r>
              <a:rPr dirty="0" sz="1200" spc="-30">
                <a:latin typeface="Tahoma"/>
                <a:cs typeface="Tahoma"/>
              </a:rPr>
              <a:t>Insulin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and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20">
                <a:latin typeface="Tahoma"/>
                <a:cs typeface="Tahoma"/>
              </a:rPr>
              <a:t>You: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85">
                <a:latin typeface="Tahoma"/>
                <a:cs typeface="Tahoma"/>
              </a:rPr>
              <a:t>A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Guide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to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25">
                <a:latin typeface="Tahoma"/>
                <a:cs typeface="Tahoma"/>
              </a:rPr>
              <a:t>Injecting</a:t>
            </a:r>
            <a:r>
              <a:rPr dirty="0" sz="1200" spc="-4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Insulin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9965" y="6803474"/>
            <a:ext cx="5350510" cy="1955164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dirty="0" sz="1400">
                <a:latin typeface="Tahoma"/>
                <a:cs typeface="Tahoma"/>
              </a:rPr>
              <a:t>For</a:t>
            </a:r>
            <a:r>
              <a:rPr dirty="0" sz="1400" spc="20">
                <a:latin typeface="Tahoma"/>
                <a:cs typeface="Tahoma"/>
              </a:rPr>
              <a:t> </a:t>
            </a:r>
            <a:r>
              <a:rPr dirty="0" sz="1400">
                <a:latin typeface="Tahoma"/>
                <a:cs typeface="Tahoma"/>
              </a:rPr>
              <a:t>Health-</a:t>
            </a:r>
            <a:r>
              <a:rPr dirty="0" sz="1400" spc="-10">
                <a:latin typeface="Tahoma"/>
                <a:cs typeface="Tahoma"/>
              </a:rPr>
              <a:t>care</a:t>
            </a:r>
            <a:r>
              <a:rPr dirty="0" sz="1400" spc="15">
                <a:latin typeface="Tahoma"/>
                <a:cs typeface="Tahoma"/>
              </a:rPr>
              <a:t> </a:t>
            </a:r>
            <a:r>
              <a:rPr dirty="0" sz="1400" spc="-10">
                <a:latin typeface="Tahoma"/>
                <a:cs typeface="Tahoma"/>
              </a:rPr>
              <a:t>Providers</a:t>
            </a:r>
            <a:endParaRPr sz="1400">
              <a:latin typeface="Tahoma"/>
              <a:cs typeface="Tahoma"/>
            </a:endParaRPr>
          </a:p>
          <a:p>
            <a:pPr marL="239395" indent="-112395">
              <a:lnSpc>
                <a:spcPct val="100000"/>
              </a:lnSpc>
              <a:spcBef>
                <a:spcPts val="320"/>
              </a:spcBef>
              <a:buClr>
                <a:srgbClr val="389E50"/>
              </a:buClr>
              <a:buSzPct val="91666"/>
              <a:buFont typeface="Arial"/>
              <a:buChar char="•"/>
              <a:tabLst>
                <a:tab pos="239395" algn="l"/>
              </a:tabLst>
            </a:pPr>
            <a:r>
              <a:rPr dirty="0" sz="1200" spc="-10">
                <a:latin typeface="Tahoma"/>
                <a:cs typeface="Tahoma"/>
              </a:rPr>
              <a:t>Starting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40">
                <a:latin typeface="Tahoma"/>
                <a:cs typeface="Tahoma"/>
              </a:rPr>
              <a:t>Insulin: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Individualizing/Choosing</a:t>
            </a:r>
            <a:r>
              <a:rPr dirty="0" sz="1200" spc="-2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the</a:t>
            </a:r>
            <a:r>
              <a:rPr dirty="0" sz="1200" spc="-2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insulin</a:t>
            </a:r>
            <a:r>
              <a:rPr dirty="0" sz="1200" spc="-20">
                <a:latin typeface="Tahoma"/>
                <a:cs typeface="Tahoma"/>
              </a:rPr>
              <a:t> regimen </a:t>
            </a:r>
            <a:r>
              <a:rPr dirty="0" sz="1200">
                <a:latin typeface="Tahoma"/>
                <a:cs typeface="Tahoma"/>
              </a:rPr>
              <a:t>&amp;</a:t>
            </a:r>
            <a:r>
              <a:rPr dirty="0" sz="1200" spc="-20">
                <a:latin typeface="Tahoma"/>
                <a:cs typeface="Tahoma"/>
              </a:rPr>
              <a:t> type</a:t>
            </a:r>
            <a:endParaRPr sz="1200">
              <a:latin typeface="Tahoma"/>
              <a:cs typeface="Tahoma"/>
            </a:endParaRPr>
          </a:p>
          <a:p>
            <a:pPr lvl="1" marL="554990" indent="-113030">
              <a:lnSpc>
                <a:spcPct val="100000"/>
              </a:lnSpc>
              <a:spcBef>
                <a:spcPts val="270"/>
              </a:spcBef>
              <a:buClr>
                <a:srgbClr val="004990"/>
              </a:buClr>
              <a:buSzPct val="90909"/>
              <a:buFont typeface="Arial"/>
              <a:buChar char="•"/>
              <a:tabLst>
                <a:tab pos="554990" algn="l"/>
              </a:tabLst>
            </a:pPr>
            <a:r>
              <a:rPr dirty="0" sz="1100">
                <a:latin typeface="Tahoma"/>
                <a:cs typeface="Tahoma"/>
              </a:rPr>
              <a:t>Quick</a:t>
            </a:r>
            <a:r>
              <a:rPr dirty="0" sz="1100" spc="-30">
                <a:latin typeface="Tahoma"/>
                <a:cs typeface="Tahoma"/>
              </a:rPr>
              <a:t> </a:t>
            </a:r>
            <a:r>
              <a:rPr dirty="0" sz="1100">
                <a:latin typeface="Tahoma"/>
                <a:cs typeface="Tahoma"/>
              </a:rPr>
              <a:t>Reference</a:t>
            </a:r>
            <a:r>
              <a:rPr dirty="0" sz="1100" spc="-25">
                <a:latin typeface="Tahoma"/>
                <a:cs typeface="Tahoma"/>
              </a:rPr>
              <a:t> </a:t>
            </a:r>
            <a:r>
              <a:rPr dirty="0" sz="1100">
                <a:latin typeface="Tahoma"/>
                <a:cs typeface="Tahoma"/>
              </a:rPr>
              <a:t>Guide,</a:t>
            </a:r>
            <a:r>
              <a:rPr dirty="0" sz="1100" spc="-30">
                <a:latin typeface="Tahoma"/>
                <a:cs typeface="Tahoma"/>
              </a:rPr>
              <a:t> </a:t>
            </a:r>
            <a:r>
              <a:rPr dirty="0" sz="1100">
                <a:latin typeface="Tahoma"/>
                <a:cs typeface="Tahoma"/>
              </a:rPr>
              <a:t>Stepwise</a:t>
            </a:r>
            <a:r>
              <a:rPr dirty="0" sz="1100" spc="-25">
                <a:latin typeface="Tahoma"/>
                <a:cs typeface="Tahoma"/>
              </a:rPr>
              <a:t> </a:t>
            </a:r>
            <a:r>
              <a:rPr dirty="0" sz="1100">
                <a:latin typeface="Tahoma"/>
                <a:cs typeface="Tahoma"/>
              </a:rPr>
              <a:t>Approach</a:t>
            </a:r>
            <a:r>
              <a:rPr dirty="0" sz="1100" spc="-25">
                <a:latin typeface="Tahoma"/>
                <a:cs typeface="Tahoma"/>
              </a:rPr>
              <a:t> </a:t>
            </a:r>
            <a:r>
              <a:rPr dirty="0" sz="1100">
                <a:latin typeface="Tahoma"/>
                <a:cs typeface="Tahoma"/>
              </a:rPr>
              <a:t>to</a:t>
            </a:r>
            <a:r>
              <a:rPr dirty="0" sz="1100" spc="-30">
                <a:latin typeface="Tahoma"/>
                <a:cs typeface="Tahoma"/>
              </a:rPr>
              <a:t> </a:t>
            </a:r>
            <a:r>
              <a:rPr dirty="0" sz="1100" spc="-20">
                <a:latin typeface="Tahoma"/>
                <a:cs typeface="Tahoma"/>
              </a:rPr>
              <a:t>Insulin</a:t>
            </a:r>
            <a:r>
              <a:rPr dirty="0" sz="1100" spc="-25">
                <a:latin typeface="Tahoma"/>
                <a:cs typeface="Tahoma"/>
              </a:rPr>
              <a:t> Regimens,</a:t>
            </a:r>
            <a:r>
              <a:rPr dirty="0" sz="1100" spc="-30">
                <a:latin typeface="Tahoma"/>
                <a:cs typeface="Tahoma"/>
              </a:rPr>
              <a:t> </a:t>
            </a:r>
            <a:r>
              <a:rPr dirty="0" sz="1100" spc="-10">
                <a:latin typeface="Tahoma"/>
                <a:cs typeface="Tahoma"/>
              </a:rPr>
              <a:t>panel</a:t>
            </a:r>
            <a:r>
              <a:rPr dirty="0" sz="1100" spc="-20">
                <a:latin typeface="Tahoma"/>
                <a:cs typeface="Tahoma"/>
              </a:rPr>
              <a:t> </a:t>
            </a:r>
            <a:r>
              <a:rPr dirty="0" sz="1100" spc="-25">
                <a:latin typeface="Tahoma"/>
                <a:cs typeface="Tahoma"/>
              </a:rPr>
              <a:t>11</a:t>
            </a:r>
            <a:endParaRPr sz="1100">
              <a:latin typeface="Tahoma"/>
              <a:cs typeface="Tahoma"/>
            </a:endParaRPr>
          </a:p>
          <a:p>
            <a:pPr lvl="1" marL="554990" indent="-113030">
              <a:lnSpc>
                <a:spcPct val="100000"/>
              </a:lnSpc>
              <a:spcBef>
                <a:spcPts val="265"/>
              </a:spcBef>
              <a:buClr>
                <a:srgbClr val="004990"/>
              </a:buClr>
              <a:buSzPct val="90909"/>
              <a:buFont typeface="Arial"/>
              <a:buChar char="•"/>
              <a:tabLst>
                <a:tab pos="554990" algn="l"/>
              </a:tabLst>
            </a:pPr>
            <a:r>
              <a:rPr dirty="0" sz="1100" spc="-25">
                <a:latin typeface="Tahoma"/>
                <a:cs typeface="Tahoma"/>
              </a:rPr>
              <a:t>Insulin</a:t>
            </a:r>
            <a:r>
              <a:rPr dirty="0" sz="1100">
                <a:latin typeface="Tahoma"/>
                <a:cs typeface="Tahoma"/>
              </a:rPr>
              <a:t> Prescription </a:t>
            </a:r>
            <a:r>
              <a:rPr dirty="0" sz="1100" spc="-20">
                <a:latin typeface="Tahoma"/>
                <a:cs typeface="Tahoma"/>
              </a:rPr>
              <a:t>Tool</a:t>
            </a:r>
            <a:endParaRPr sz="1100">
              <a:latin typeface="Tahoma"/>
              <a:cs typeface="Tahoma"/>
            </a:endParaRPr>
          </a:p>
          <a:p>
            <a:pPr lvl="1" marL="554990" indent="-113030">
              <a:lnSpc>
                <a:spcPct val="100000"/>
              </a:lnSpc>
              <a:spcBef>
                <a:spcPts val="285"/>
              </a:spcBef>
              <a:buClr>
                <a:srgbClr val="004990"/>
              </a:buClr>
              <a:buSzPct val="90909"/>
              <a:buFont typeface="Arial"/>
              <a:buChar char="•"/>
              <a:tabLst>
                <a:tab pos="554990" algn="l"/>
              </a:tabLst>
            </a:pPr>
            <a:r>
              <a:rPr dirty="0" sz="1100" spc="-25">
                <a:latin typeface="Tahoma"/>
                <a:cs typeface="Tahoma"/>
              </a:rPr>
              <a:t>Insulin</a:t>
            </a:r>
            <a:r>
              <a:rPr dirty="0" sz="1100" spc="-40">
                <a:latin typeface="Tahoma"/>
                <a:cs typeface="Tahoma"/>
              </a:rPr>
              <a:t> </a:t>
            </a:r>
            <a:r>
              <a:rPr dirty="0" sz="1100">
                <a:latin typeface="Tahoma"/>
                <a:cs typeface="Tahoma"/>
              </a:rPr>
              <a:t>Pen</a:t>
            </a:r>
            <a:r>
              <a:rPr dirty="0" sz="1100" spc="-40">
                <a:latin typeface="Tahoma"/>
                <a:cs typeface="Tahoma"/>
              </a:rPr>
              <a:t> </a:t>
            </a:r>
            <a:r>
              <a:rPr dirty="0" sz="1100">
                <a:latin typeface="Tahoma"/>
                <a:cs typeface="Tahoma"/>
              </a:rPr>
              <a:t>Start</a:t>
            </a:r>
            <a:r>
              <a:rPr dirty="0" sz="1100" spc="-40">
                <a:latin typeface="Tahoma"/>
                <a:cs typeface="Tahoma"/>
              </a:rPr>
              <a:t> </a:t>
            </a:r>
            <a:r>
              <a:rPr dirty="0" sz="1100" spc="-10">
                <a:latin typeface="Tahoma"/>
                <a:cs typeface="Tahoma"/>
              </a:rPr>
              <a:t>Checklist</a:t>
            </a:r>
            <a:endParaRPr sz="1100">
              <a:latin typeface="Tahoma"/>
              <a:cs typeface="Tahoma"/>
            </a:endParaRPr>
          </a:p>
          <a:p>
            <a:pPr marL="239395" indent="-112395">
              <a:lnSpc>
                <a:spcPct val="100000"/>
              </a:lnSpc>
              <a:spcBef>
                <a:spcPts val="380"/>
              </a:spcBef>
              <a:buClr>
                <a:srgbClr val="389E50"/>
              </a:buClr>
              <a:buSzPct val="91666"/>
              <a:buFont typeface="Arial"/>
              <a:buChar char="•"/>
              <a:tabLst>
                <a:tab pos="239395" algn="l"/>
              </a:tabLst>
            </a:pPr>
            <a:r>
              <a:rPr dirty="0" sz="1200" spc="-10">
                <a:latin typeface="Tahoma"/>
                <a:cs typeface="Tahoma"/>
              </a:rPr>
              <a:t>Treating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to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target:</a:t>
            </a:r>
            <a:endParaRPr sz="1200">
              <a:latin typeface="Tahoma"/>
              <a:cs typeface="Tahoma"/>
            </a:endParaRPr>
          </a:p>
          <a:p>
            <a:pPr lvl="1" marL="554355" indent="-95885">
              <a:lnSpc>
                <a:spcPct val="100000"/>
              </a:lnSpc>
              <a:spcBef>
                <a:spcPts val="270"/>
              </a:spcBef>
              <a:buClr>
                <a:srgbClr val="004990"/>
              </a:buClr>
              <a:buSzPct val="90909"/>
              <a:buFont typeface="Arial"/>
              <a:buChar char="•"/>
              <a:tabLst>
                <a:tab pos="554355" algn="l"/>
              </a:tabLst>
            </a:pPr>
            <a:r>
              <a:rPr dirty="0" sz="1100">
                <a:latin typeface="Tahoma"/>
                <a:cs typeface="Tahoma"/>
              </a:rPr>
              <a:t>Quick</a:t>
            </a:r>
            <a:r>
              <a:rPr dirty="0" sz="1100" spc="5">
                <a:latin typeface="Tahoma"/>
                <a:cs typeface="Tahoma"/>
              </a:rPr>
              <a:t> </a:t>
            </a:r>
            <a:r>
              <a:rPr dirty="0" sz="1100">
                <a:latin typeface="Tahoma"/>
                <a:cs typeface="Tahoma"/>
              </a:rPr>
              <a:t>Reference</a:t>
            </a:r>
            <a:r>
              <a:rPr dirty="0" sz="1100" spc="5">
                <a:latin typeface="Tahoma"/>
                <a:cs typeface="Tahoma"/>
              </a:rPr>
              <a:t> </a:t>
            </a:r>
            <a:r>
              <a:rPr dirty="0" sz="1100" spc="-20">
                <a:latin typeface="Tahoma"/>
                <a:cs typeface="Tahoma"/>
              </a:rPr>
              <a:t>Guide</a:t>
            </a:r>
            <a:endParaRPr sz="1100">
              <a:latin typeface="Tahoma"/>
              <a:cs typeface="Tahoma"/>
            </a:endParaRPr>
          </a:p>
          <a:p>
            <a:pPr lvl="2" marL="789940" indent="-85090">
              <a:lnSpc>
                <a:spcPct val="100000"/>
              </a:lnSpc>
              <a:spcBef>
                <a:spcPts val="265"/>
              </a:spcBef>
              <a:buClr>
                <a:srgbClr val="004990"/>
              </a:buClr>
              <a:buSzPct val="90909"/>
              <a:buFont typeface="Arial"/>
              <a:buChar char="•"/>
              <a:tabLst>
                <a:tab pos="789940" algn="l"/>
              </a:tabLst>
            </a:pPr>
            <a:r>
              <a:rPr dirty="0" sz="1100">
                <a:latin typeface="Tahoma"/>
                <a:cs typeface="Tahoma"/>
              </a:rPr>
              <a:t>Blood</a:t>
            </a:r>
            <a:r>
              <a:rPr dirty="0" sz="1100" spc="-5">
                <a:latin typeface="Tahoma"/>
                <a:cs typeface="Tahoma"/>
              </a:rPr>
              <a:t> </a:t>
            </a:r>
            <a:r>
              <a:rPr dirty="0" sz="1100">
                <a:latin typeface="Tahoma"/>
                <a:cs typeface="Tahoma"/>
              </a:rPr>
              <a:t>Glucose</a:t>
            </a:r>
            <a:r>
              <a:rPr dirty="0" sz="1100" spc="-10">
                <a:latin typeface="Tahoma"/>
                <a:cs typeface="Tahoma"/>
              </a:rPr>
              <a:t> </a:t>
            </a:r>
            <a:r>
              <a:rPr dirty="0" sz="1100" spc="-40">
                <a:latin typeface="Tahoma"/>
                <a:cs typeface="Tahoma"/>
              </a:rPr>
              <a:t>(BG)</a:t>
            </a:r>
            <a:r>
              <a:rPr dirty="0" sz="1100" spc="-10">
                <a:latin typeface="Tahoma"/>
                <a:cs typeface="Tahoma"/>
              </a:rPr>
              <a:t> Targets </a:t>
            </a:r>
            <a:r>
              <a:rPr dirty="0" sz="1100">
                <a:latin typeface="Tahoma"/>
                <a:cs typeface="Tahoma"/>
              </a:rPr>
              <a:t>for</a:t>
            </a:r>
            <a:r>
              <a:rPr dirty="0" sz="1100" spc="-10">
                <a:latin typeface="Tahoma"/>
                <a:cs typeface="Tahoma"/>
              </a:rPr>
              <a:t> </a:t>
            </a:r>
            <a:r>
              <a:rPr dirty="0" sz="1100">
                <a:latin typeface="Tahoma"/>
                <a:cs typeface="Tahoma"/>
              </a:rPr>
              <a:t>Glycemic</a:t>
            </a:r>
            <a:r>
              <a:rPr dirty="0" sz="1100" spc="-10">
                <a:latin typeface="Tahoma"/>
                <a:cs typeface="Tahoma"/>
              </a:rPr>
              <a:t> Management</a:t>
            </a:r>
            <a:endParaRPr sz="1100">
              <a:latin typeface="Tahoma"/>
              <a:cs typeface="Tahoma"/>
            </a:endParaRPr>
          </a:p>
          <a:p>
            <a:pPr lvl="2" marL="789940" indent="-85090">
              <a:lnSpc>
                <a:spcPct val="100000"/>
              </a:lnSpc>
              <a:spcBef>
                <a:spcPts val="285"/>
              </a:spcBef>
              <a:buClr>
                <a:srgbClr val="004990"/>
              </a:buClr>
              <a:buSzPct val="90909"/>
              <a:buFont typeface="Arial"/>
              <a:buChar char="•"/>
              <a:tabLst>
                <a:tab pos="789940" algn="l"/>
              </a:tabLst>
            </a:pPr>
            <a:r>
              <a:rPr dirty="0" sz="1100">
                <a:latin typeface="Tahoma"/>
                <a:cs typeface="Tahoma"/>
              </a:rPr>
              <a:t>Continuous</a:t>
            </a:r>
            <a:r>
              <a:rPr dirty="0" sz="1100" spc="10">
                <a:latin typeface="Tahoma"/>
                <a:cs typeface="Tahoma"/>
              </a:rPr>
              <a:t> </a:t>
            </a:r>
            <a:r>
              <a:rPr dirty="0" sz="1100">
                <a:latin typeface="Tahoma"/>
                <a:cs typeface="Tahoma"/>
              </a:rPr>
              <a:t>Glucose</a:t>
            </a:r>
            <a:r>
              <a:rPr dirty="0" sz="1100" spc="5">
                <a:latin typeface="Tahoma"/>
                <a:cs typeface="Tahoma"/>
              </a:rPr>
              <a:t> </a:t>
            </a:r>
            <a:r>
              <a:rPr dirty="0" sz="1100">
                <a:latin typeface="Tahoma"/>
                <a:cs typeface="Tahoma"/>
              </a:rPr>
              <a:t>Monitoring</a:t>
            </a:r>
            <a:r>
              <a:rPr dirty="0" sz="1100" spc="20">
                <a:latin typeface="Tahoma"/>
                <a:cs typeface="Tahoma"/>
              </a:rPr>
              <a:t> </a:t>
            </a:r>
            <a:r>
              <a:rPr dirty="0" sz="1100">
                <a:latin typeface="Tahoma"/>
                <a:cs typeface="Tahoma"/>
              </a:rPr>
              <a:t>(CGM)</a:t>
            </a:r>
            <a:r>
              <a:rPr dirty="0" sz="1100" spc="10">
                <a:latin typeface="Tahoma"/>
                <a:cs typeface="Tahoma"/>
              </a:rPr>
              <a:t> </a:t>
            </a:r>
            <a:r>
              <a:rPr dirty="0" sz="1100" spc="-10">
                <a:latin typeface="Tahoma"/>
                <a:cs typeface="Tahoma"/>
              </a:rPr>
              <a:t>Targets</a:t>
            </a:r>
            <a:r>
              <a:rPr dirty="0" sz="1100" spc="10">
                <a:latin typeface="Tahoma"/>
                <a:cs typeface="Tahoma"/>
              </a:rPr>
              <a:t> </a:t>
            </a:r>
            <a:r>
              <a:rPr dirty="0" sz="1100">
                <a:latin typeface="Tahoma"/>
                <a:cs typeface="Tahoma"/>
              </a:rPr>
              <a:t>for</a:t>
            </a:r>
            <a:r>
              <a:rPr dirty="0" sz="1100" spc="10">
                <a:latin typeface="Tahoma"/>
                <a:cs typeface="Tahoma"/>
              </a:rPr>
              <a:t> </a:t>
            </a:r>
            <a:r>
              <a:rPr dirty="0" sz="1100">
                <a:latin typeface="Tahoma"/>
                <a:cs typeface="Tahoma"/>
              </a:rPr>
              <a:t>Glycemic</a:t>
            </a:r>
            <a:r>
              <a:rPr dirty="0" sz="1100" spc="10">
                <a:latin typeface="Tahoma"/>
                <a:cs typeface="Tahoma"/>
              </a:rPr>
              <a:t> </a:t>
            </a:r>
            <a:r>
              <a:rPr dirty="0" sz="1100" spc="-10">
                <a:latin typeface="Tahoma"/>
                <a:cs typeface="Tahoma"/>
              </a:rPr>
              <a:t>Management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06993" y="6180570"/>
            <a:ext cx="2096135" cy="787400"/>
          </a:xfrm>
          <a:custGeom>
            <a:avLst/>
            <a:gdLst/>
            <a:ahLst/>
            <a:cxnLst/>
            <a:rect l="l" t="t" r="r" b="b"/>
            <a:pathLst>
              <a:path w="2096134" h="787400">
                <a:moveTo>
                  <a:pt x="2095718" y="0"/>
                </a:moveTo>
                <a:lnTo>
                  <a:pt x="0" y="0"/>
                </a:lnTo>
                <a:lnTo>
                  <a:pt x="0" y="787078"/>
                </a:lnTo>
                <a:lnTo>
                  <a:pt x="2095718" y="787078"/>
                </a:lnTo>
                <a:lnTo>
                  <a:pt x="2095718" y="0"/>
                </a:lnTo>
                <a:close/>
              </a:path>
            </a:pathLst>
          </a:custGeom>
          <a:solidFill>
            <a:srgbClr val="00499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851962" y="6379464"/>
            <a:ext cx="1805939" cy="385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415"/>
              </a:lnSpc>
              <a:spcBef>
                <a:spcPts val="100"/>
              </a:spcBef>
            </a:pPr>
            <a:r>
              <a:rPr dirty="0" sz="1200" spc="-65" b="1">
                <a:solidFill>
                  <a:srgbClr val="FFFFFF"/>
                </a:solidFill>
                <a:latin typeface="Tahoma"/>
                <a:cs typeface="Tahoma"/>
              </a:rPr>
              <a:t>FIND</a:t>
            </a:r>
            <a:r>
              <a:rPr dirty="0" sz="1200" spc="-50" b="1">
                <a:solidFill>
                  <a:srgbClr val="FFFFFF"/>
                </a:solidFill>
                <a:latin typeface="Tahoma"/>
                <a:cs typeface="Tahoma"/>
              </a:rPr>
              <a:t> THESE</a:t>
            </a:r>
            <a:r>
              <a:rPr dirty="0" sz="1200" spc="-5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-40" b="1">
                <a:solidFill>
                  <a:srgbClr val="FFFFFF"/>
                </a:solidFill>
                <a:latin typeface="Tahoma"/>
                <a:cs typeface="Tahoma"/>
              </a:rPr>
              <a:t>RESOURCES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ts val="1415"/>
              </a:lnSpc>
            </a:pPr>
            <a:r>
              <a:rPr dirty="0" sz="1200" spc="-45" b="1">
                <a:solidFill>
                  <a:srgbClr val="FFFFFF"/>
                </a:solidFill>
                <a:latin typeface="Tahoma"/>
                <a:cs typeface="Tahoma"/>
              </a:rPr>
              <a:t>guidelines.diabetes.ca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52699" y="5429250"/>
            <a:ext cx="6083300" cy="3416300"/>
          </a:xfrm>
          <a:custGeom>
            <a:avLst/>
            <a:gdLst/>
            <a:ahLst/>
            <a:cxnLst/>
            <a:rect l="l" t="t" r="r" b="b"/>
            <a:pathLst>
              <a:path w="6083300" h="3416300">
                <a:moveTo>
                  <a:pt x="0" y="0"/>
                </a:moveTo>
                <a:lnTo>
                  <a:pt x="6083300" y="0"/>
                </a:lnTo>
                <a:lnTo>
                  <a:pt x="6083300" y="3416300"/>
                </a:lnTo>
                <a:lnTo>
                  <a:pt x="0" y="34163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77" y="213359"/>
            <a:ext cx="18738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>
                <a:latin typeface="Tahoma"/>
                <a:cs typeface="Tahoma"/>
              </a:rPr>
              <a:t>Insulin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Type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2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Diabetes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9947" y="213359"/>
            <a:ext cx="14909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Tahoma"/>
                <a:cs typeface="Tahoma"/>
              </a:rPr>
              <a:t>September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12,</a:t>
            </a:r>
            <a:r>
              <a:rPr dirty="0" sz="1300" spc="-4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2026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46349" y="1295703"/>
            <a:ext cx="6096000" cy="3340100"/>
            <a:chOff x="846349" y="1295703"/>
            <a:chExt cx="6096000" cy="3340100"/>
          </a:xfrm>
        </p:grpSpPr>
        <p:sp>
          <p:nvSpPr>
            <p:cNvPr id="5" name="object 5"/>
            <p:cNvSpPr/>
            <p:nvPr/>
          </p:nvSpPr>
          <p:spPr>
            <a:xfrm>
              <a:off x="846349" y="1295703"/>
              <a:ext cx="5805805" cy="45720"/>
            </a:xfrm>
            <a:custGeom>
              <a:avLst/>
              <a:gdLst/>
              <a:ahLst/>
              <a:cxnLst/>
              <a:rect l="l" t="t" r="r" b="b"/>
              <a:pathLst>
                <a:path w="5805805" h="45719">
                  <a:moveTo>
                    <a:pt x="5805403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5805403" y="45720"/>
                  </a:lnTo>
                  <a:lnTo>
                    <a:pt x="5805403" y="0"/>
                  </a:lnTo>
                  <a:close/>
                </a:path>
              </a:pathLst>
            </a:custGeom>
            <a:solidFill>
              <a:srgbClr val="389E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46349" y="4577547"/>
              <a:ext cx="6096000" cy="58419"/>
            </a:xfrm>
            <a:custGeom>
              <a:avLst/>
              <a:gdLst/>
              <a:ahLst/>
              <a:cxnLst/>
              <a:rect l="l" t="t" r="r" b="b"/>
              <a:pathLst>
                <a:path w="6096000" h="58420">
                  <a:moveTo>
                    <a:pt x="6096000" y="0"/>
                  </a:moveTo>
                  <a:lnTo>
                    <a:pt x="0" y="0"/>
                  </a:lnTo>
                  <a:lnTo>
                    <a:pt x="0" y="57952"/>
                  </a:lnTo>
                  <a:lnTo>
                    <a:pt x="6096000" y="57952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169965" y="1520952"/>
            <a:ext cx="530860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95" b="1">
                <a:solidFill>
                  <a:srgbClr val="004990"/>
                </a:solidFill>
                <a:latin typeface="Tahoma"/>
                <a:cs typeface="Tahoma"/>
              </a:rPr>
              <a:t>Healthy</a:t>
            </a:r>
            <a:r>
              <a:rPr dirty="0" sz="1600" spc="-55" b="1">
                <a:solidFill>
                  <a:srgbClr val="004990"/>
                </a:solidFill>
                <a:latin typeface="Tahoma"/>
                <a:cs typeface="Tahoma"/>
              </a:rPr>
              <a:t> </a:t>
            </a:r>
            <a:r>
              <a:rPr dirty="0" sz="1600" spc="-120" b="1">
                <a:solidFill>
                  <a:srgbClr val="004990"/>
                </a:solidFill>
                <a:latin typeface="Tahoma"/>
                <a:cs typeface="Tahoma"/>
              </a:rPr>
              <a:t>Eating</a:t>
            </a:r>
            <a:r>
              <a:rPr dirty="0" sz="1600" spc="-50" b="1">
                <a:solidFill>
                  <a:srgbClr val="004990"/>
                </a:solidFill>
                <a:latin typeface="Tahoma"/>
                <a:cs typeface="Tahoma"/>
              </a:rPr>
              <a:t> </a:t>
            </a:r>
            <a:r>
              <a:rPr dirty="0" sz="1600" spc="-185" b="1">
                <a:solidFill>
                  <a:srgbClr val="004990"/>
                </a:solidFill>
                <a:latin typeface="Tahoma"/>
                <a:cs typeface="Tahoma"/>
              </a:rPr>
              <a:t>/</a:t>
            </a:r>
            <a:r>
              <a:rPr dirty="0" sz="1600" spc="-55" b="1">
                <a:solidFill>
                  <a:srgbClr val="004990"/>
                </a:solidFill>
                <a:latin typeface="Tahoma"/>
                <a:cs typeface="Tahoma"/>
              </a:rPr>
              <a:t> </a:t>
            </a:r>
            <a:r>
              <a:rPr dirty="0" sz="1600" spc="-105" b="1">
                <a:solidFill>
                  <a:srgbClr val="004990"/>
                </a:solidFill>
                <a:latin typeface="Tahoma"/>
                <a:cs typeface="Tahoma"/>
              </a:rPr>
              <a:t>Exercise</a:t>
            </a:r>
            <a:r>
              <a:rPr dirty="0" sz="1600" spc="-45" b="1">
                <a:solidFill>
                  <a:srgbClr val="004990"/>
                </a:solidFill>
                <a:latin typeface="Tahoma"/>
                <a:cs typeface="Tahoma"/>
              </a:rPr>
              <a:t> </a:t>
            </a:r>
            <a:r>
              <a:rPr dirty="0" sz="1600" spc="-125" b="1">
                <a:solidFill>
                  <a:srgbClr val="004990"/>
                </a:solidFill>
                <a:latin typeface="Tahoma"/>
                <a:cs typeface="Tahoma"/>
              </a:rPr>
              <a:t>Resources</a:t>
            </a:r>
            <a:r>
              <a:rPr dirty="0" sz="1400" spc="-125" b="1">
                <a:solidFill>
                  <a:srgbClr val="004990"/>
                </a:solidFill>
                <a:latin typeface="Tahoma"/>
                <a:cs typeface="Tahoma"/>
              </a:rPr>
              <a:t>:</a:t>
            </a:r>
            <a:r>
              <a:rPr dirty="0" sz="1400" spc="-75" b="1">
                <a:solidFill>
                  <a:srgbClr val="004990"/>
                </a:solidFill>
                <a:latin typeface="Tahoma"/>
                <a:cs typeface="Tahoma"/>
              </a:rPr>
              <a:t> </a:t>
            </a:r>
            <a:r>
              <a:rPr dirty="0" sz="1400" spc="-85" b="1">
                <a:solidFill>
                  <a:srgbClr val="004990"/>
                </a:solidFill>
                <a:latin typeface="Tahoma"/>
                <a:cs typeface="Tahoma"/>
              </a:rPr>
              <a:t>For</a:t>
            </a:r>
            <a:r>
              <a:rPr dirty="0" sz="1400" spc="-80" b="1">
                <a:solidFill>
                  <a:srgbClr val="004990"/>
                </a:solidFill>
                <a:latin typeface="Tahoma"/>
                <a:cs typeface="Tahoma"/>
              </a:rPr>
              <a:t> </a:t>
            </a:r>
            <a:r>
              <a:rPr dirty="0" sz="1400" spc="-110" b="1">
                <a:solidFill>
                  <a:srgbClr val="004990"/>
                </a:solidFill>
                <a:latin typeface="Tahoma"/>
                <a:cs typeface="Tahoma"/>
              </a:rPr>
              <a:t>People</a:t>
            </a:r>
            <a:r>
              <a:rPr dirty="0" sz="1400" spc="-90" b="1">
                <a:solidFill>
                  <a:srgbClr val="004990"/>
                </a:solidFill>
                <a:latin typeface="Tahoma"/>
                <a:cs typeface="Tahoma"/>
              </a:rPr>
              <a:t> </a:t>
            </a:r>
            <a:r>
              <a:rPr dirty="0" sz="1400" spc="-130" b="1">
                <a:solidFill>
                  <a:srgbClr val="004990"/>
                </a:solidFill>
                <a:latin typeface="Tahoma"/>
                <a:cs typeface="Tahoma"/>
              </a:rPr>
              <a:t>with</a:t>
            </a:r>
            <a:r>
              <a:rPr dirty="0" sz="1400" spc="-90" b="1">
                <a:solidFill>
                  <a:srgbClr val="004990"/>
                </a:solidFill>
                <a:latin typeface="Tahoma"/>
                <a:cs typeface="Tahoma"/>
              </a:rPr>
              <a:t> </a:t>
            </a:r>
            <a:r>
              <a:rPr dirty="0" sz="1400" spc="-70" b="1">
                <a:solidFill>
                  <a:srgbClr val="004990"/>
                </a:solidFill>
                <a:latin typeface="Tahoma"/>
                <a:cs typeface="Tahoma"/>
              </a:rPr>
              <a:t>Diabetes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31274" y="1244600"/>
            <a:ext cx="1428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solidFill>
                  <a:srgbClr val="389E50"/>
                </a:solidFill>
                <a:latin typeface="Tahoma"/>
                <a:cs typeface="Tahoma"/>
              </a:rPr>
              <a:t>11</a:t>
            </a:r>
            <a:endParaRPr sz="8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9965" y="1864698"/>
            <a:ext cx="2489200" cy="723265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dirty="0" sz="1400" spc="-10">
                <a:latin typeface="Tahoma"/>
                <a:cs typeface="Tahoma"/>
              </a:rPr>
              <a:t>diabetes.ca</a:t>
            </a:r>
            <a:endParaRPr sz="1400">
              <a:latin typeface="Tahoma"/>
              <a:cs typeface="Tahoma"/>
            </a:endParaRPr>
          </a:p>
          <a:p>
            <a:pPr marL="239395" indent="-112395">
              <a:lnSpc>
                <a:spcPct val="100000"/>
              </a:lnSpc>
              <a:spcBef>
                <a:spcPts val="320"/>
              </a:spcBef>
              <a:buClr>
                <a:srgbClr val="389E50"/>
              </a:buClr>
              <a:buSzPct val="91666"/>
              <a:buFont typeface="Arial"/>
              <a:buChar char="•"/>
              <a:tabLst>
                <a:tab pos="239395" algn="l"/>
              </a:tabLst>
            </a:pPr>
            <a:r>
              <a:rPr dirty="0" sz="1200">
                <a:latin typeface="Tahoma"/>
                <a:cs typeface="Tahoma"/>
              </a:rPr>
              <a:t>Mediterranean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Diet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and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Diabetes</a:t>
            </a:r>
            <a:endParaRPr sz="1200">
              <a:latin typeface="Tahoma"/>
              <a:cs typeface="Tahoma"/>
            </a:endParaRPr>
          </a:p>
          <a:p>
            <a:pPr marL="239395" indent="-112395">
              <a:lnSpc>
                <a:spcPct val="100000"/>
              </a:lnSpc>
              <a:spcBef>
                <a:spcPts val="240"/>
              </a:spcBef>
              <a:buClr>
                <a:srgbClr val="389E50"/>
              </a:buClr>
              <a:buSzPct val="91666"/>
              <a:buFont typeface="Arial"/>
              <a:buChar char="•"/>
              <a:tabLst>
                <a:tab pos="239395" algn="l"/>
              </a:tabLst>
            </a:pPr>
            <a:r>
              <a:rPr dirty="0" sz="1200">
                <a:latin typeface="Tahoma"/>
                <a:cs typeface="Tahoma"/>
              </a:rPr>
              <a:t>Protein</a:t>
            </a:r>
            <a:r>
              <a:rPr dirty="0" sz="1200" spc="-4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and</a:t>
            </a:r>
            <a:r>
              <a:rPr dirty="0" sz="1200" spc="-3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Diabetes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9965" y="2803482"/>
            <a:ext cx="2727325" cy="1763395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dirty="0" sz="1400" spc="-10">
                <a:latin typeface="Tahoma"/>
                <a:cs typeface="Tahoma"/>
              </a:rPr>
              <a:t>guidelines.diabetes.ca</a:t>
            </a:r>
            <a:endParaRPr sz="1400">
              <a:latin typeface="Tahoma"/>
              <a:cs typeface="Tahoma"/>
            </a:endParaRPr>
          </a:p>
          <a:p>
            <a:pPr marL="239395" indent="-112395">
              <a:lnSpc>
                <a:spcPct val="100000"/>
              </a:lnSpc>
              <a:spcBef>
                <a:spcPts val="320"/>
              </a:spcBef>
              <a:buClr>
                <a:srgbClr val="389E50"/>
              </a:buClr>
              <a:buSzPct val="91666"/>
              <a:buFont typeface="Arial"/>
              <a:buChar char="•"/>
              <a:tabLst>
                <a:tab pos="239395" algn="l"/>
              </a:tabLst>
            </a:pPr>
            <a:r>
              <a:rPr dirty="0" sz="1200" spc="-10">
                <a:latin typeface="Tahoma"/>
                <a:cs typeface="Tahoma"/>
              </a:rPr>
              <a:t>Videos:</a:t>
            </a:r>
            <a:endParaRPr sz="1200">
              <a:latin typeface="Tahoma"/>
              <a:cs typeface="Tahoma"/>
            </a:endParaRPr>
          </a:p>
          <a:p>
            <a:pPr lvl="1" marL="554355" indent="-95885">
              <a:lnSpc>
                <a:spcPct val="100000"/>
              </a:lnSpc>
              <a:spcBef>
                <a:spcPts val="270"/>
              </a:spcBef>
              <a:buClr>
                <a:srgbClr val="004990"/>
              </a:buClr>
              <a:buSzPct val="90909"/>
              <a:buFont typeface="Arial"/>
              <a:buChar char="•"/>
              <a:tabLst>
                <a:tab pos="554355" algn="l"/>
              </a:tabLst>
            </a:pPr>
            <a:r>
              <a:rPr dirty="0" sz="1100" spc="-10">
                <a:latin typeface="Tahoma"/>
                <a:cs typeface="Tahoma"/>
              </a:rPr>
              <a:t>Introduction</a:t>
            </a:r>
            <a:r>
              <a:rPr dirty="0" sz="1100">
                <a:latin typeface="Tahoma"/>
                <a:cs typeface="Tahoma"/>
              </a:rPr>
              <a:t> to </a:t>
            </a:r>
            <a:r>
              <a:rPr dirty="0" sz="1100" spc="-10">
                <a:latin typeface="Tahoma"/>
                <a:cs typeface="Tahoma"/>
              </a:rPr>
              <a:t>Resistance</a:t>
            </a:r>
            <a:r>
              <a:rPr dirty="0" sz="1100">
                <a:latin typeface="Tahoma"/>
                <a:cs typeface="Tahoma"/>
              </a:rPr>
              <a:t> </a:t>
            </a:r>
            <a:r>
              <a:rPr dirty="0" sz="1100" spc="-10">
                <a:latin typeface="Tahoma"/>
                <a:cs typeface="Tahoma"/>
              </a:rPr>
              <a:t>Exercise</a:t>
            </a:r>
            <a:endParaRPr sz="1100">
              <a:latin typeface="Tahoma"/>
              <a:cs typeface="Tahoma"/>
            </a:endParaRPr>
          </a:p>
          <a:p>
            <a:pPr lvl="1" marL="554355" indent="-95885">
              <a:lnSpc>
                <a:spcPct val="100000"/>
              </a:lnSpc>
              <a:spcBef>
                <a:spcPts val="360"/>
              </a:spcBef>
              <a:buClr>
                <a:srgbClr val="004990"/>
              </a:buClr>
              <a:buSzPct val="90909"/>
              <a:buFont typeface="Arial"/>
              <a:buChar char="•"/>
              <a:tabLst>
                <a:tab pos="554355" algn="l"/>
              </a:tabLst>
            </a:pPr>
            <a:r>
              <a:rPr dirty="0" sz="1100" spc="-10">
                <a:latin typeface="Tahoma"/>
                <a:cs typeface="Tahoma"/>
              </a:rPr>
              <a:t>Resistance</a:t>
            </a:r>
            <a:r>
              <a:rPr dirty="0" sz="1100" spc="-25">
                <a:latin typeface="Tahoma"/>
                <a:cs typeface="Tahoma"/>
              </a:rPr>
              <a:t> </a:t>
            </a:r>
            <a:r>
              <a:rPr dirty="0" sz="1100">
                <a:latin typeface="Tahoma"/>
                <a:cs typeface="Tahoma"/>
              </a:rPr>
              <a:t>Band</a:t>
            </a:r>
            <a:r>
              <a:rPr dirty="0" sz="1100" spc="-20">
                <a:latin typeface="Tahoma"/>
                <a:cs typeface="Tahoma"/>
              </a:rPr>
              <a:t> </a:t>
            </a:r>
            <a:r>
              <a:rPr dirty="0" sz="1100" spc="-10">
                <a:latin typeface="Tahoma"/>
                <a:cs typeface="Tahoma"/>
              </a:rPr>
              <a:t>Workout</a:t>
            </a:r>
            <a:endParaRPr sz="1100">
              <a:latin typeface="Tahoma"/>
              <a:cs typeface="Tahoma"/>
            </a:endParaRPr>
          </a:p>
          <a:p>
            <a:pPr lvl="1" marL="554355" indent="-95885">
              <a:lnSpc>
                <a:spcPct val="100000"/>
              </a:lnSpc>
              <a:spcBef>
                <a:spcPts val="290"/>
              </a:spcBef>
              <a:buClr>
                <a:srgbClr val="004990"/>
              </a:buClr>
              <a:buSzPct val="90909"/>
              <a:buFont typeface="Arial"/>
              <a:buChar char="•"/>
              <a:tabLst>
                <a:tab pos="554355" algn="l"/>
              </a:tabLst>
            </a:pPr>
            <a:r>
              <a:rPr dirty="0" sz="1100">
                <a:latin typeface="Tahoma"/>
                <a:cs typeface="Tahoma"/>
              </a:rPr>
              <a:t>Dumbbell</a:t>
            </a:r>
            <a:r>
              <a:rPr dirty="0" sz="1100" spc="-5">
                <a:latin typeface="Tahoma"/>
                <a:cs typeface="Tahoma"/>
              </a:rPr>
              <a:t> </a:t>
            </a:r>
            <a:r>
              <a:rPr dirty="0" sz="1100" spc="-10">
                <a:latin typeface="Tahoma"/>
                <a:cs typeface="Tahoma"/>
              </a:rPr>
              <a:t>Workout</a:t>
            </a:r>
            <a:endParaRPr sz="1100">
              <a:latin typeface="Tahoma"/>
              <a:cs typeface="Tahoma"/>
            </a:endParaRPr>
          </a:p>
          <a:p>
            <a:pPr lvl="1" marL="554355" indent="-95885">
              <a:lnSpc>
                <a:spcPct val="100000"/>
              </a:lnSpc>
              <a:spcBef>
                <a:spcPts val="285"/>
              </a:spcBef>
              <a:buClr>
                <a:srgbClr val="004990"/>
              </a:buClr>
              <a:buSzPct val="90909"/>
              <a:buFont typeface="Arial"/>
              <a:buChar char="•"/>
              <a:tabLst>
                <a:tab pos="554355" algn="l"/>
              </a:tabLst>
            </a:pPr>
            <a:r>
              <a:rPr dirty="0" sz="1100">
                <a:latin typeface="Tahoma"/>
                <a:cs typeface="Tahoma"/>
              </a:rPr>
              <a:t>Additional</a:t>
            </a:r>
            <a:r>
              <a:rPr dirty="0" sz="1100" spc="30">
                <a:latin typeface="Tahoma"/>
                <a:cs typeface="Tahoma"/>
              </a:rPr>
              <a:t> </a:t>
            </a:r>
            <a:r>
              <a:rPr dirty="0" sz="1100">
                <a:latin typeface="Tahoma"/>
                <a:cs typeface="Tahoma"/>
              </a:rPr>
              <a:t>Core</a:t>
            </a:r>
            <a:r>
              <a:rPr dirty="0" sz="1100" spc="25">
                <a:latin typeface="Tahoma"/>
                <a:cs typeface="Tahoma"/>
              </a:rPr>
              <a:t> </a:t>
            </a:r>
            <a:r>
              <a:rPr dirty="0" sz="1100" spc="-10">
                <a:latin typeface="Tahoma"/>
                <a:cs typeface="Tahoma"/>
              </a:rPr>
              <a:t>Exercises</a:t>
            </a:r>
            <a:endParaRPr sz="1100">
              <a:latin typeface="Tahoma"/>
              <a:cs typeface="Tahoma"/>
            </a:endParaRPr>
          </a:p>
          <a:p>
            <a:pPr marL="234315" indent="-107314">
              <a:lnSpc>
                <a:spcPct val="100000"/>
              </a:lnSpc>
              <a:spcBef>
                <a:spcPts val="285"/>
              </a:spcBef>
              <a:buClr>
                <a:srgbClr val="389E50"/>
              </a:buClr>
              <a:buSzPct val="91666"/>
              <a:buFont typeface="Arial"/>
              <a:buChar char="•"/>
              <a:tabLst>
                <a:tab pos="234315" algn="l"/>
              </a:tabLst>
            </a:pPr>
            <a:r>
              <a:rPr dirty="0" sz="1200">
                <a:latin typeface="Tahoma"/>
                <a:cs typeface="Tahoma"/>
              </a:rPr>
              <a:t>Physical</a:t>
            </a:r>
            <a:r>
              <a:rPr dirty="0" sz="1200" spc="-5">
                <a:latin typeface="Tahoma"/>
                <a:cs typeface="Tahoma"/>
              </a:rPr>
              <a:t> </a:t>
            </a:r>
            <a:r>
              <a:rPr dirty="0" sz="1200">
                <a:latin typeface="Tahoma"/>
                <a:cs typeface="Tahoma"/>
              </a:rPr>
              <a:t>Activity</a:t>
            </a:r>
            <a:r>
              <a:rPr dirty="0" sz="1200" spc="10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and</a:t>
            </a:r>
            <a:r>
              <a:rPr dirty="0" sz="1200" spc="5">
                <a:latin typeface="Tahoma"/>
                <a:cs typeface="Tahoma"/>
              </a:rPr>
              <a:t> </a:t>
            </a:r>
            <a:r>
              <a:rPr dirty="0" sz="1200" spc="-10">
                <a:latin typeface="Tahoma"/>
                <a:cs typeface="Tahoma"/>
              </a:rPr>
              <a:t>Diabetes:</a:t>
            </a:r>
            <a:endParaRPr sz="1200">
              <a:latin typeface="Tahoma"/>
              <a:cs typeface="Tahoma"/>
            </a:endParaRPr>
          </a:p>
          <a:p>
            <a:pPr lvl="1" marL="549910" indent="-107950">
              <a:lnSpc>
                <a:spcPct val="100000"/>
              </a:lnSpc>
              <a:spcBef>
                <a:spcPts val="340"/>
              </a:spcBef>
              <a:buClr>
                <a:srgbClr val="004990"/>
              </a:buClr>
              <a:buSzPct val="90909"/>
              <a:buFont typeface="Arial"/>
              <a:buChar char="•"/>
              <a:tabLst>
                <a:tab pos="549910" algn="l"/>
              </a:tabLst>
            </a:pPr>
            <a:r>
              <a:rPr dirty="0" sz="1100" spc="-10">
                <a:latin typeface="Tahoma"/>
                <a:cs typeface="Tahoma"/>
              </a:rPr>
              <a:t>Introductory</a:t>
            </a:r>
            <a:r>
              <a:rPr dirty="0" sz="1100" spc="10">
                <a:latin typeface="Tahoma"/>
                <a:cs typeface="Tahoma"/>
              </a:rPr>
              <a:t> </a:t>
            </a:r>
            <a:r>
              <a:rPr dirty="0" sz="1100" spc="-10">
                <a:latin typeface="Tahoma"/>
                <a:cs typeface="Tahoma"/>
              </a:rPr>
              <a:t>Resistance</a:t>
            </a:r>
            <a:r>
              <a:rPr dirty="0" sz="1100" spc="10">
                <a:latin typeface="Tahoma"/>
                <a:cs typeface="Tahoma"/>
              </a:rPr>
              <a:t> </a:t>
            </a:r>
            <a:r>
              <a:rPr dirty="0" sz="1100" spc="-10">
                <a:latin typeface="Tahoma"/>
                <a:cs typeface="Tahoma"/>
              </a:rPr>
              <a:t>Program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06993" y="1964170"/>
            <a:ext cx="2096135" cy="787400"/>
          </a:xfrm>
          <a:custGeom>
            <a:avLst/>
            <a:gdLst/>
            <a:ahLst/>
            <a:cxnLst/>
            <a:rect l="l" t="t" r="r" b="b"/>
            <a:pathLst>
              <a:path w="2096134" h="787400">
                <a:moveTo>
                  <a:pt x="2095718" y="0"/>
                </a:moveTo>
                <a:lnTo>
                  <a:pt x="0" y="0"/>
                </a:lnTo>
                <a:lnTo>
                  <a:pt x="0" y="787078"/>
                </a:lnTo>
                <a:lnTo>
                  <a:pt x="2095718" y="787078"/>
                </a:lnTo>
                <a:lnTo>
                  <a:pt x="2095718" y="0"/>
                </a:lnTo>
                <a:close/>
              </a:path>
            </a:pathLst>
          </a:custGeom>
          <a:solidFill>
            <a:srgbClr val="00499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851962" y="2071623"/>
            <a:ext cx="1805939" cy="577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415"/>
              </a:lnSpc>
              <a:spcBef>
                <a:spcPts val="100"/>
              </a:spcBef>
            </a:pPr>
            <a:r>
              <a:rPr dirty="0" sz="1200" spc="-65" b="1">
                <a:solidFill>
                  <a:srgbClr val="FFFFFF"/>
                </a:solidFill>
                <a:latin typeface="Tahoma"/>
                <a:cs typeface="Tahoma"/>
              </a:rPr>
              <a:t>FIND</a:t>
            </a:r>
            <a:r>
              <a:rPr dirty="0" sz="1200" spc="-50" b="1">
                <a:solidFill>
                  <a:srgbClr val="FFFFFF"/>
                </a:solidFill>
                <a:latin typeface="Tahoma"/>
                <a:cs typeface="Tahoma"/>
              </a:rPr>
              <a:t> THESE</a:t>
            </a:r>
            <a:r>
              <a:rPr dirty="0" sz="1200" spc="-5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00" spc="-40" b="1">
                <a:solidFill>
                  <a:srgbClr val="FFFFFF"/>
                </a:solidFill>
                <a:latin typeface="Tahoma"/>
                <a:cs typeface="Tahoma"/>
              </a:rPr>
              <a:t>RESOURCES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ts val="1415"/>
              </a:lnSpc>
            </a:pPr>
            <a:r>
              <a:rPr dirty="0" sz="1200" spc="-45" b="1">
                <a:solidFill>
                  <a:srgbClr val="FFFFFF"/>
                </a:solidFill>
                <a:latin typeface="Tahoma"/>
                <a:cs typeface="Tahoma"/>
              </a:rPr>
              <a:t>guidelines.diabetes.ca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70"/>
              </a:spcBef>
            </a:pPr>
            <a:r>
              <a:rPr dirty="0" sz="1200" spc="-10" b="1">
                <a:solidFill>
                  <a:srgbClr val="FFFFFF"/>
                </a:solidFill>
                <a:latin typeface="Tahoma"/>
                <a:cs typeface="Tahoma"/>
              </a:rPr>
              <a:t>diabetes.ca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52699" y="1212850"/>
            <a:ext cx="6083300" cy="3416300"/>
          </a:xfrm>
          <a:custGeom>
            <a:avLst/>
            <a:gdLst/>
            <a:ahLst/>
            <a:cxnLst/>
            <a:rect l="l" t="t" r="r" b="b"/>
            <a:pathLst>
              <a:path w="6083300" h="3416300">
                <a:moveTo>
                  <a:pt x="0" y="0"/>
                </a:moveTo>
                <a:lnTo>
                  <a:pt x="6083300" y="0"/>
                </a:lnTo>
                <a:lnTo>
                  <a:pt x="6083300" y="3416300"/>
                </a:lnTo>
                <a:lnTo>
                  <a:pt x="0" y="34163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4" name="object 14"/>
          <p:cNvGrpSpPr/>
          <p:nvPr/>
        </p:nvGrpSpPr>
        <p:grpSpPr>
          <a:xfrm>
            <a:off x="843967" y="5611341"/>
            <a:ext cx="5810250" cy="599440"/>
            <a:chOff x="843967" y="5611341"/>
            <a:chExt cx="5810250" cy="599440"/>
          </a:xfrm>
        </p:grpSpPr>
        <p:sp>
          <p:nvSpPr>
            <p:cNvPr id="15" name="object 15"/>
            <p:cNvSpPr/>
            <p:nvPr/>
          </p:nvSpPr>
          <p:spPr>
            <a:xfrm>
              <a:off x="846349" y="56137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5">
                  <a:moveTo>
                    <a:pt x="5508079" y="0"/>
                  </a:moveTo>
                  <a:lnTo>
                    <a:pt x="0" y="0"/>
                  </a:lnTo>
                  <a:lnTo>
                    <a:pt x="0" y="594648"/>
                  </a:lnTo>
                  <a:lnTo>
                    <a:pt x="5508079" y="594648"/>
                  </a:lnTo>
                  <a:lnTo>
                    <a:pt x="5805402" y="297324"/>
                  </a:lnTo>
                  <a:lnTo>
                    <a:pt x="5508079" y="0"/>
                  </a:lnTo>
                  <a:close/>
                </a:path>
              </a:pathLst>
            </a:custGeom>
            <a:solidFill>
              <a:srgbClr val="00499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846349" y="56137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5">
                  <a:moveTo>
                    <a:pt x="0" y="0"/>
                  </a:moveTo>
                  <a:lnTo>
                    <a:pt x="5508079" y="0"/>
                  </a:lnTo>
                  <a:lnTo>
                    <a:pt x="5805403" y="297324"/>
                  </a:lnTo>
                  <a:lnTo>
                    <a:pt x="5508079" y="594649"/>
                  </a:lnTo>
                  <a:lnTo>
                    <a:pt x="0" y="594649"/>
                  </a:lnTo>
                  <a:lnTo>
                    <a:pt x="0" y="0"/>
                  </a:lnTo>
                  <a:close/>
                </a:path>
              </a:pathLst>
            </a:custGeom>
            <a:ln w="4762">
              <a:solidFill>
                <a:srgbClr val="0049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7309" y="6291579"/>
            <a:ext cx="460248" cy="460248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1321133" y="7644423"/>
            <a:ext cx="5286375" cy="697865"/>
          </a:xfrm>
          <a:custGeom>
            <a:avLst/>
            <a:gdLst/>
            <a:ahLst/>
            <a:cxnLst/>
            <a:rect l="l" t="t" r="r" b="b"/>
            <a:pathLst>
              <a:path w="5286375" h="697865">
                <a:moveTo>
                  <a:pt x="0" y="0"/>
                </a:moveTo>
                <a:lnTo>
                  <a:pt x="5286207" y="0"/>
                </a:lnTo>
                <a:lnTo>
                  <a:pt x="5286207" y="697523"/>
                </a:lnTo>
                <a:lnTo>
                  <a:pt x="0" y="697523"/>
                </a:lnTo>
                <a:lnTo>
                  <a:pt x="0" y="0"/>
                </a:lnTo>
                <a:close/>
              </a:path>
            </a:pathLst>
          </a:custGeom>
          <a:ln w="41275">
            <a:solidFill>
              <a:srgbClr val="5F5F5F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846349" y="5400273"/>
          <a:ext cx="6172200" cy="3392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8820"/>
                <a:gridCol w="283845"/>
              </a:tblGrid>
              <a:tr h="105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389E5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800" spc="-25" b="1">
                          <a:solidFill>
                            <a:srgbClr val="389E50"/>
                          </a:solidFill>
                          <a:latin typeface="Tahoma"/>
                          <a:cs typeface="Tahoma"/>
                        </a:rPr>
                        <a:t>12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  <a:tr h="32873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59385">
                        <a:lnSpc>
                          <a:spcPct val="100000"/>
                        </a:lnSpc>
                      </a:pPr>
                      <a:r>
                        <a:rPr dirty="0" sz="1600" spc="-8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LEARNING</a:t>
                      </a:r>
                      <a:r>
                        <a:rPr dirty="0" sz="1600" spc="-7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OBJECTIVES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558165" marR="209550">
                        <a:lnSpc>
                          <a:spcPts val="1900"/>
                        </a:lnSpc>
                      </a:pPr>
                      <a:r>
                        <a:rPr dirty="0" sz="1600" spc="-80" b="1">
                          <a:latin typeface="Tahoma"/>
                          <a:cs typeface="Tahoma"/>
                        </a:rPr>
                        <a:t>By</a:t>
                      </a:r>
                      <a:r>
                        <a:rPr dirty="0" sz="1600" spc="-5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10" b="1">
                          <a:latin typeface="Tahoma"/>
                          <a:cs typeface="Tahoma"/>
                        </a:rPr>
                        <a:t>the</a:t>
                      </a:r>
                      <a:r>
                        <a:rPr dirty="0" sz="1600" spc="-4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25" b="1">
                          <a:latin typeface="Tahoma"/>
                          <a:cs typeface="Tahoma"/>
                        </a:rPr>
                        <a:t>end</a:t>
                      </a:r>
                      <a:r>
                        <a:rPr dirty="0" sz="1600" spc="-5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65" b="1">
                          <a:latin typeface="Tahoma"/>
                          <a:cs typeface="Tahoma"/>
                        </a:rPr>
                        <a:t>of</a:t>
                      </a:r>
                      <a:r>
                        <a:rPr dirty="0" sz="1600" spc="-5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10" b="1">
                          <a:latin typeface="Tahoma"/>
                          <a:cs typeface="Tahoma"/>
                        </a:rPr>
                        <a:t>this</a:t>
                      </a:r>
                      <a:r>
                        <a:rPr dirty="0" sz="1600" spc="-4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14" b="1">
                          <a:latin typeface="Tahoma"/>
                          <a:cs typeface="Tahoma"/>
                        </a:rPr>
                        <a:t>presentation,</a:t>
                      </a:r>
                      <a:r>
                        <a:rPr dirty="0" sz="1600" spc="-5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14" b="1">
                          <a:latin typeface="Tahoma"/>
                          <a:cs typeface="Tahoma"/>
                        </a:rPr>
                        <a:t>participants</a:t>
                      </a:r>
                      <a:r>
                        <a:rPr dirty="0" sz="1600" spc="-4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10" b="1">
                          <a:latin typeface="Tahoma"/>
                          <a:cs typeface="Tahoma"/>
                        </a:rPr>
                        <a:t>will</a:t>
                      </a:r>
                      <a:r>
                        <a:rPr dirty="0" sz="1600" spc="-4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20" b="1">
                          <a:latin typeface="Tahoma"/>
                          <a:cs typeface="Tahoma"/>
                        </a:rPr>
                        <a:t>be</a:t>
                      </a:r>
                      <a:r>
                        <a:rPr dirty="0" sz="1600" spc="-5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70" b="1">
                          <a:latin typeface="Tahoma"/>
                          <a:cs typeface="Tahoma"/>
                        </a:rPr>
                        <a:t>able </a:t>
                      </a:r>
                      <a:r>
                        <a:rPr dirty="0" sz="1600" spc="-25" b="1">
                          <a:latin typeface="Tahoma"/>
                          <a:cs typeface="Tahoma"/>
                        </a:rPr>
                        <a:t>to: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672465" indent="-114300">
                        <a:lnSpc>
                          <a:spcPct val="100000"/>
                        </a:lnSpc>
                        <a:spcBef>
                          <a:spcPts val="215"/>
                        </a:spcBef>
                        <a:buClr>
                          <a:srgbClr val="389E50"/>
                        </a:buClr>
                        <a:buSzPct val="92307"/>
                        <a:buFont typeface="Arial"/>
                        <a:buChar char="•"/>
                        <a:tabLst>
                          <a:tab pos="672465" algn="l"/>
                        </a:tabLst>
                      </a:pPr>
                      <a:r>
                        <a:rPr dirty="0" sz="1300">
                          <a:latin typeface="Tahoma"/>
                          <a:cs typeface="Tahoma"/>
                        </a:rPr>
                        <a:t>Find</a:t>
                      </a:r>
                      <a:r>
                        <a:rPr dirty="0" sz="13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>
                          <a:latin typeface="Tahoma"/>
                          <a:cs typeface="Tahoma"/>
                        </a:rPr>
                        <a:t>resources</a:t>
                      </a:r>
                      <a:r>
                        <a:rPr dirty="0" sz="1300" spc="-20">
                          <a:latin typeface="Tahoma"/>
                          <a:cs typeface="Tahoma"/>
                        </a:rPr>
                        <a:t> available</a:t>
                      </a:r>
                      <a:r>
                        <a:rPr dirty="0" sz="1300" spc="-1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>
                          <a:latin typeface="Tahoma"/>
                          <a:cs typeface="Tahoma"/>
                        </a:rPr>
                        <a:t>on</a:t>
                      </a:r>
                      <a:r>
                        <a:rPr dirty="0" sz="1300" spc="-20">
                          <a:latin typeface="Tahoma"/>
                          <a:cs typeface="Tahoma"/>
                        </a:rPr>
                        <a:t> guidelines.diabetes.ca</a:t>
                      </a:r>
                      <a:r>
                        <a:rPr dirty="0" sz="1300" spc="-1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>
                          <a:latin typeface="Tahoma"/>
                          <a:cs typeface="Tahoma"/>
                        </a:rPr>
                        <a:t>to</a:t>
                      </a:r>
                      <a:r>
                        <a:rPr dirty="0" sz="1300" spc="-1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 spc="-10">
                          <a:latin typeface="Tahoma"/>
                          <a:cs typeface="Tahoma"/>
                        </a:rPr>
                        <a:t>support</a:t>
                      </a:r>
                      <a:endParaRPr sz="1300">
                        <a:latin typeface="Tahoma"/>
                        <a:cs typeface="Tahoma"/>
                      </a:endParaRPr>
                    </a:p>
                    <a:p>
                      <a:pPr lvl="1" marL="986155" indent="-113030">
                        <a:lnSpc>
                          <a:spcPct val="100000"/>
                        </a:lnSpc>
                        <a:spcBef>
                          <a:spcPts val="340"/>
                        </a:spcBef>
                        <a:buClr>
                          <a:srgbClr val="389E50"/>
                        </a:buClr>
                        <a:buSzPct val="90909"/>
                        <a:buFont typeface="Arial"/>
                        <a:buChar char="•"/>
                        <a:tabLst>
                          <a:tab pos="986155" algn="l"/>
                        </a:tabLst>
                      </a:pPr>
                      <a:r>
                        <a:rPr dirty="0" sz="1100">
                          <a:latin typeface="Tahoma"/>
                          <a:cs typeface="Tahoma"/>
                        </a:rPr>
                        <a:t>People</a:t>
                      </a:r>
                      <a:r>
                        <a:rPr dirty="0" sz="1100" spc="-10">
                          <a:latin typeface="Tahoma"/>
                          <a:cs typeface="Tahoma"/>
                        </a:rPr>
                        <a:t> starting insulin</a:t>
                      </a:r>
                      <a:endParaRPr sz="1100">
                        <a:latin typeface="Tahoma"/>
                        <a:cs typeface="Tahoma"/>
                      </a:endParaRPr>
                    </a:p>
                    <a:p>
                      <a:pPr lvl="1" marL="986155" marR="598170" indent="-113030">
                        <a:lnSpc>
                          <a:spcPts val="1300"/>
                        </a:lnSpc>
                        <a:spcBef>
                          <a:spcPts val="350"/>
                        </a:spcBef>
                        <a:buClr>
                          <a:srgbClr val="389E50"/>
                        </a:buClr>
                        <a:buSzPct val="90909"/>
                        <a:buFont typeface="Arial"/>
                        <a:buChar char="•"/>
                        <a:tabLst>
                          <a:tab pos="987425" algn="l"/>
                        </a:tabLst>
                      </a:pPr>
                      <a:r>
                        <a:rPr dirty="0" sz="1100">
                          <a:latin typeface="Tahoma"/>
                          <a:cs typeface="Tahoma"/>
                        </a:rPr>
                        <a:t>People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managing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type</a:t>
                      </a:r>
                      <a:r>
                        <a:rPr dirty="0" sz="11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2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diabetes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with</a:t>
                      </a:r>
                      <a:r>
                        <a:rPr dirty="0" sz="11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insulin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to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treat</a:t>
                      </a:r>
                      <a:r>
                        <a:rPr dirty="0" sz="11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to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the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 spc="-10">
                          <a:latin typeface="Tahoma"/>
                          <a:cs typeface="Tahoma"/>
                        </a:rPr>
                        <a:t>person’s </a:t>
                      </a:r>
                      <a:r>
                        <a:rPr dirty="0" sz="1100" spc="-10">
                          <a:latin typeface="Tahoma"/>
                          <a:cs typeface="Tahoma"/>
                        </a:rPr>
                        <a:t>	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individualized</a:t>
                      </a:r>
                      <a:r>
                        <a:rPr dirty="0" sz="1100" spc="-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glycemic</a:t>
                      </a:r>
                      <a:r>
                        <a:rPr dirty="0" sz="1100" spc="-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 spc="-10">
                          <a:latin typeface="Tahoma"/>
                          <a:cs typeface="Tahoma"/>
                        </a:rPr>
                        <a:t>targets</a:t>
                      </a:r>
                      <a:endParaRPr sz="1100">
                        <a:latin typeface="Tahoma"/>
                        <a:cs typeface="Tahoma"/>
                      </a:endParaRPr>
                    </a:p>
                    <a:p>
                      <a:pPr marL="672465" indent="-114300">
                        <a:lnSpc>
                          <a:spcPct val="100000"/>
                        </a:lnSpc>
                        <a:spcBef>
                          <a:spcPts val="235"/>
                        </a:spcBef>
                        <a:buClr>
                          <a:srgbClr val="389E50"/>
                        </a:buClr>
                        <a:buSzPct val="92307"/>
                        <a:buFont typeface="Arial"/>
                        <a:buChar char="•"/>
                        <a:tabLst>
                          <a:tab pos="672465" algn="l"/>
                        </a:tabLst>
                      </a:pPr>
                      <a:r>
                        <a:rPr dirty="0" sz="1300">
                          <a:latin typeface="Tahoma"/>
                          <a:cs typeface="Tahoma"/>
                        </a:rPr>
                        <a:t>Apply</a:t>
                      </a:r>
                      <a:r>
                        <a:rPr dirty="0" sz="1300" spc="-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>
                          <a:latin typeface="Tahoma"/>
                          <a:cs typeface="Tahoma"/>
                        </a:rPr>
                        <a:t>these</a:t>
                      </a:r>
                      <a:r>
                        <a:rPr dirty="0" sz="13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>
                          <a:latin typeface="Tahoma"/>
                          <a:cs typeface="Tahoma"/>
                        </a:rPr>
                        <a:t>resources</a:t>
                      </a:r>
                      <a:r>
                        <a:rPr dirty="0" sz="13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>
                          <a:latin typeface="Tahoma"/>
                          <a:cs typeface="Tahoma"/>
                        </a:rPr>
                        <a:t>in</a:t>
                      </a:r>
                      <a:r>
                        <a:rPr dirty="0" sz="13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 spc="-55">
                          <a:latin typeface="Tahoma"/>
                          <a:cs typeface="Tahoma"/>
                        </a:rPr>
                        <a:t>a </a:t>
                      </a:r>
                      <a:r>
                        <a:rPr dirty="0" sz="1300">
                          <a:latin typeface="Tahoma"/>
                          <a:cs typeface="Tahoma"/>
                        </a:rPr>
                        <a:t>community</a:t>
                      </a:r>
                      <a:r>
                        <a:rPr dirty="0" sz="1300" spc="-5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 spc="-10">
                          <a:latin typeface="Tahoma"/>
                          <a:cs typeface="Tahoma"/>
                        </a:rPr>
                        <a:t>pharmacy</a:t>
                      </a:r>
                      <a:r>
                        <a:rPr dirty="0" sz="1300" spc="-5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>
                          <a:latin typeface="Tahoma"/>
                          <a:cs typeface="Tahoma"/>
                        </a:rPr>
                        <a:t>practice</a:t>
                      </a:r>
                      <a:r>
                        <a:rPr dirty="0" sz="13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 spc="-20">
                          <a:latin typeface="Tahoma"/>
                          <a:cs typeface="Tahoma"/>
                        </a:rPr>
                        <a:t>when</a:t>
                      </a:r>
                      <a:endParaRPr sz="1300">
                        <a:latin typeface="Tahoma"/>
                        <a:cs typeface="Tahoma"/>
                      </a:endParaRPr>
                    </a:p>
                    <a:p>
                      <a:pPr lvl="1" marL="986155" indent="-113030">
                        <a:lnSpc>
                          <a:spcPct val="100000"/>
                        </a:lnSpc>
                        <a:spcBef>
                          <a:spcPts val="345"/>
                        </a:spcBef>
                        <a:buClr>
                          <a:srgbClr val="389E50"/>
                        </a:buClr>
                        <a:buSzPct val="90909"/>
                        <a:buFont typeface="Arial"/>
                        <a:buChar char="•"/>
                        <a:tabLst>
                          <a:tab pos="986155" algn="l"/>
                        </a:tabLst>
                      </a:pPr>
                      <a:r>
                        <a:rPr dirty="0" sz="1100" spc="-10">
                          <a:latin typeface="Tahoma"/>
                          <a:cs typeface="Tahoma"/>
                        </a:rPr>
                        <a:t>Starting</a:t>
                      </a:r>
                      <a:r>
                        <a:rPr dirty="0" sz="11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 spc="-10">
                          <a:latin typeface="Tahoma"/>
                          <a:cs typeface="Tahoma"/>
                        </a:rPr>
                        <a:t>insulin</a:t>
                      </a:r>
                      <a:endParaRPr sz="1100">
                        <a:latin typeface="Tahoma"/>
                        <a:cs typeface="Tahoma"/>
                      </a:endParaRPr>
                    </a:p>
                    <a:p>
                      <a:pPr lvl="1" marL="986155" indent="-113030">
                        <a:lnSpc>
                          <a:spcPct val="100000"/>
                        </a:lnSpc>
                        <a:spcBef>
                          <a:spcPts val="265"/>
                        </a:spcBef>
                        <a:buClr>
                          <a:srgbClr val="389E50"/>
                        </a:buClr>
                        <a:buSzPct val="90909"/>
                        <a:buFont typeface="Arial"/>
                        <a:buChar char="•"/>
                        <a:tabLst>
                          <a:tab pos="986155" algn="l"/>
                        </a:tabLst>
                      </a:pPr>
                      <a:r>
                        <a:rPr dirty="0" sz="1100" spc="-10">
                          <a:latin typeface="Tahoma"/>
                          <a:cs typeface="Tahoma"/>
                        </a:rPr>
                        <a:t>Assessing</a:t>
                      </a:r>
                      <a:r>
                        <a:rPr dirty="0" sz="11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 spc="-10">
                          <a:latin typeface="Tahoma"/>
                          <a:cs typeface="Tahoma"/>
                        </a:rPr>
                        <a:t>existing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insulin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self-</a:t>
                      </a:r>
                      <a:r>
                        <a:rPr dirty="0" sz="1100" spc="-20">
                          <a:latin typeface="Tahoma"/>
                          <a:cs typeface="Tahoma"/>
                        </a:rPr>
                        <a:t>management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in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a</a:t>
                      </a:r>
                      <a:r>
                        <a:rPr dirty="0" sz="11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person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with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type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>
                          <a:latin typeface="Tahoma"/>
                          <a:cs typeface="Tahoma"/>
                        </a:rPr>
                        <a:t>2</a:t>
                      </a:r>
                      <a:r>
                        <a:rPr dirty="0" sz="11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 spc="-10">
                          <a:latin typeface="Tahoma"/>
                          <a:cs typeface="Tahoma"/>
                        </a:rPr>
                        <a:t>diabetes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389E5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77" y="213359"/>
            <a:ext cx="18738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>
                <a:latin typeface="Tahoma"/>
                <a:cs typeface="Tahoma"/>
              </a:rPr>
              <a:t>Insulin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Type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2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Diabetes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9947" y="213359"/>
            <a:ext cx="14909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Tahoma"/>
                <a:cs typeface="Tahoma"/>
              </a:rPr>
              <a:t>September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12,</a:t>
            </a:r>
            <a:r>
              <a:rPr dirty="0" sz="1300" spc="-4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2026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46349" y="1295703"/>
            <a:ext cx="6096000" cy="3340100"/>
            <a:chOff x="846349" y="1295703"/>
            <a:chExt cx="6096000" cy="3340100"/>
          </a:xfrm>
        </p:grpSpPr>
        <p:sp>
          <p:nvSpPr>
            <p:cNvPr id="5" name="object 5"/>
            <p:cNvSpPr/>
            <p:nvPr/>
          </p:nvSpPr>
          <p:spPr>
            <a:xfrm>
              <a:off x="846349" y="1295703"/>
              <a:ext cx="5805805" cy="45720"/>
            </a:xfrm>
            <a:custGeom>
              <a:avLst/>
              <a:gdLst/>
              <a:ahLst/>
              <a:cxnLst/>
              <a:rect l="l" t="t" r="r" b="b"/>
              <a:pathLst>
                <a:path w="5805805" h="45719">
                  <a:moveTo>
                    <a:pt x="5805403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5805403" y="45720"/>
                  </a:lnTo>
                  <a:lnTo>
                    <a:pt x="5805403" y="0"/>
                  </a:lnTo>
                  <a:close/>
                </a:path>
              </a:pathLst>
            </a:custGeom>
            <a:solidFill>
              <a:srgbClr val="389E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46349" y="4577547"/>
              <a:ext cx="6096000" cy="58419"/>
            </a:xfrm>
            <a:custGeom>
              <a:avLst/>
              <a:gdLst/>
              <a:ahLst/>
              <a:cxnLst/>
              <a:rect l="l" t="t" r="r" b="b"/>
              <a:pathLst>
                <a:path w="6096000" h="58420">
                  <a:moveTo>
                    <a:pt x="6096000" y="0"/>
                  </a:moveTo>
                  <a:lnTo>
                    <a:pt x="0" y="0"/>
                  </a:lnTo>
                  <a:lnTo>
                    <a:pt x="0" y="57952"/>
                  </a:lnTo>
                  <a:lnTo>
                    <a:pt x="6096000" y="57952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01413" y="1380236"/>
              <a:ext cx="2785872" cy="307848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208628" y="1463142"/>
              <a:ext cx="396875" cy="108585"/>
            </a:xfrm>
            <a:custGeom>
              <a:avLst/>
              <a:gdLst/>
              <a:ahLst/>
              <a:cxnLst/>
              <a:rect l="l" t="t" r="r" b="b"/>
              <a:pathLst>
                <a:path w="396875" h="108584">
                  <a:moveTo>
                    <a:pt x="396601" y="0"/>
                  </a:moveTo>
                  <a:lnTo>
                    <a:pt x="0" y="0"/>
                  </a:lnTo>
                  <a:lnTo>
                    <a:pt x="0" y="108186"/>
                  </a:lnTo>
                  <a:lnTo>
                    <a:pt x="396601" y="108186"/>
                  </a:lnTo>
                  <a:lnTo>
                    <a:pt x="3966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4301" y="1304036"/>
              <a:ext cx="88392" cy="609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705977" y="1238503"/>
            <a:ext cx="1428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solidFill>
                  <a:srgbClr val="389E50"/>
                </a:solidFill>
                <a:latin typeface="Tahoma"/>
                <a:cs typeface="Tahoma"/>
              </a:rPr>
              <a:t>13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52699" y="1212850"/>
            <a:ext cx="6083300" cy="3416300"/>
          </a:xfrm>
          <a:custGeom>
            <a:avLst/>
            <a:gdLst/>
            <a:ahLst/>
            <a:cxnLst/>
            <a:rect l="l" t="t" r="r" b="b"/>
            <a:pathLst>
              <a:path w="6083300" h="3416300">
                <a:moveTo>
                  <a:pt x="0" y="0"/>
                </a:moveTo>
                <a:lnTo>
                  <a:pt x="6083300" y="0"/>
                </a:lnTo>
                <a:lnTo>
                  <a:pt x="6083300" y="3416300"/>
                </a:lnTo>
                <a:lnTo>
                  <a:pt x="0" y="34163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" name="object 12"/>
          <p:cNvGrpSpPr/>
          <p:nvPr/>
        </p:nvGrpSpPr>
        <p:grpSpPr>
          <a:xfrm>
            <a:off x="846349" y="5512103"/>
            <a:ext cx="6096000" cy="3340100"/>
            <a:chOff x="846349" y="5512103"/>
            <a:chExt cx="6096000" cy="3340100"/>
          </a:xfrm>
        </p:grpSpPr>
        <p:sp>
          <p:nvSpPr>
            <p:cNvPr id="13" name="object 13"/>
            <p:cNvSpPr/>
            <p:nvPr/>
          </p:nvSpPr>
          <p:spPr>
            <a:xfrm>
              <a:off x="846349" y="5512103"/>
              <a:ext cx="5805805" cy="45720"/>
            </a:xfrm>
            <a:custGeom>
              <a:avLst/>
              <a:gdLst/>
              <a:ahLst/>
              <a:cxnLst/>
              <a:rect l="l" t="t" r="r" b="b"/>
              <a:pathLst>
                <a:path w="5805805" h="45720">
                  <a:moveTo>
                    <a:pt x="5805403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5805403" y="45720"/>
                  </a:lnTo>
                  <a:lnTo>
                    <a:pt x="5805403" y="0"/>
                  </a:lnTo>
                  <a:close/>
                </a:path>
              </a:pathLst>
            </a:custGeom>
            <a:solidFill>
              <a:srgbClr val="389E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46349" y="8793946"/>
              <a:ext cx="6096000" cy="58419"/>
            </a:xfrm>
            <a:custGeom>
              <a:avLst/>
              <a:gdLst/>
              <a:ahLst/>
              <a:cxnLst/>
              <a:rect l="l" t="t" r="r" b="b"/>
              <a:pathLst>
                <a:path w="6096000" h="58420">
                  <a:moveTo>
                    <a:pt x="6096000" y="0"/>
                  </a:moveTo>
                  <a:lnTo>
                    <a:pt x="0" y="0"/>
                  </a:lnTo>
                  <a:lnTo>
                    <a:pt x="0" y="57953"/>
                  </a:lnTo>
                  <a:lnTo>
                    <a:pt x="6096000" y="57953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36231" y="6613834"/>
              <a:ext cx="2906116" cy="163018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6349" y="6615137"/>
              <a:ext cx="2881491" cy="183744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618463" y="6963361"/>
              <a:ext cx="570865" cy="457834"/>
            </a:xfrm>
            <a:custGeom>
              <a:avLst/>
              <a:gdLst/>
              <a:ahLst/>
              <a:cxnLst/>
              <a:rect l="l" t="t" r="r" b="b"/>
              <a:pathLst>
                <a:path w="570864" h="457834">
                  <a:moveTo>
                    <a:pt x="92218" y="0"/>
                  </a:moveTo>
                  <a:lnTo>
                    <a:pt x="0" y="210014"/>
                  </a:lnTo>
                  <a:lnTo>
                    <a:pt x="324601" y="352548"/>
                  </a:lnTo>
                  <a:lnTo>
                    <a:pt x="278493" y="457555"/>
                  </a:lnTo>
                  <a:lnTo>
                    <a:pt x="570623" y="335323"/>
                  </a:lnTo>
                  <a:lnTo>
                    <a:pt x="462928" y="37527"/>
                  </a:lnTo>
                  <a:lnTo>
                    <a:pt x="416819" y="142533"/>
                  </a:lnTo>
                  <a:lnTo>
                    <a:pt x="92218" y="0"/>
                  </a:lnTo>
                  <a:close/>
                </a:path>
              </a:pathLst>
            </a:custGeom>
            <a:solidFill>
              <a:srgbClr val="00B2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618464" y="6963362"/>
              <a:ext cx="570865" cy="457834"/>
            </a:xfrm>
            <a:custGeom>
              <a:avLst/>
              <a:gdLst/>
              <a:ahLst/>
              <a:cxnLst/>
              <a:rect l="l" t="t" r="r" b="b"/>
              <a:pathLst>
                <a:path w="570864" h="457834">
                  <a:moveTo>
                    <a:pt x="570622" y="335322"/>
                  </a:moveTo>
                  <a:lnTo>
                    <a:pt x="278492" y="457554"/>
                  </a:lnTo>
                  <a:lnTo>
                    <a:pt x="324601" y="352547"/>
                  </a:lnTo>
                  <a:lnTo>
                    <a:pt x="0" y="210013"/>
                  </a:lnTo>
                  <a:lnTo>
                    <a:pt x="92217" y="0"/>
                  </a:lnTo>
                  <a:lnTo>
                    <a:pt x="416819" y="142533"/>
                  </a:lnTo>
                  <a:lnTo>
                    <a:pt x="462928" y="37526"/>
                  </a:lnTo>
                  <a:lnTo>
                    <a:pt x="570622" y="335322"/>
                  </a:lnTo>
                  <a:close/>
                </a:path>
              </a:pathLst>
            </a:custGeom>
            <a:ln w="11112">
              <a:solidFill>
                <a:srgbClr val="00336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52764" y="5758179"/>
              <a:ext cx="176784" cy="17678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52764" y="5972555"/>
              <a:ext cx="177800" cy="1778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52764" y="6188963"/>
              <a:ext cx="177800" cy="177800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5263108" y="5744464"/>
            <a:ext cx="877569" cy="67183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75"/>
              </a:spcBef>
            </a:pPr>
            <a:r>
              <a:rPr dirty="0" sz="1400" spc="-20">
                <a:latin typeface="Tahoma"/>
                <a:cs typeface="Tahoma"/>
              </a:rPr>
              <a:t>FLAT </a:t>
            </a:r>
            <a:r>
              <a:rPr dirty="0" sz="1400" spc="75">
                <a:latin typeface="Tahoma"/>
                <a:cs typeface="Tahoma"/>
              </a:rPr>
              <a:t>NARROW </a:t>
            </a:r>
            <a:r>
              <a:rPr dirty="0" sz="1400" spc="-10">
                <a:latin typeface="Tahoma"/>
                <a:cs typeface="Tahoma"/>
              </a:rPr>
              <a:t>IN-</a:t>
            </a:r>
            <a:r>
              <a:rPr dirty="0" sz="1400" spc="50">
                <a:latin typeface="Tahoma"/>
                <a:cs typeface="Tahoma"/>
              </a:rPr>
              <a:t>RANGE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724097" y="5454903"/>
            <a:ext cx="1428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solidFill>
                  <a:srgbClr val="389E50"/>
                </a:solidFill>
                <a:latin typeface="Tahoma"/>
                <a:cs typeface="Tahoma"/>
              </a:rPr>
              <a:t>14</a:t>
            </a:r>
            <a:endParaRPr sz="800"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52699" y="5429250"/>
            <a:ext cx="6083300" cy="3416300"/>
          </a:xfrm>
          <a:custGeom>
            <a:avLst/>
            <a:gdLst/>
            <a:ahLst/>
            <a:cxnLst/>
            <a:rect l="l" t="t" r="r" b="b"/>
            <a:pathLst>
              <a:path w="6083300" h="3416300">
                <a:moveTo>
                  <a:pt x="0" y="0"/>
                </a:moveTo>
                <a:lnTo>
                  <a:pt x="6083300" y="0"/>
                </a:lnTo>
                <a:lnTo>
                  <a:pt x="6083300" y="3416300"/>
                </a:lnTo>
                <a:lnTo>
                  <a:pt x="0" y="34163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77" y="213359"/>
            <a:ext cx="18738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>
                <a:latin typeface="Tahoma"/>
                <a:cs typeface="Tahoma"/>
              </a:rPr>
              <a:t>Insulin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Type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2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Diabetes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9947" y="213359"/>
            <a:ext cx="14909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Tahoma"/>
                <a:cs typeface="Tahoma"/>
              </a:rPr>
              <a:t>September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12,</a:t>
            </a:r>
            <a:r>
              <a:rPr dirty="0" sz="1300" spc="-4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2026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46349" y="1295703"/>
            <a:ext cx="6096000" cy="3340100"/>
            <a:chOff x="846349" y="1295703"/>
            <a:chExt cx="6096000" cy="3340100"/>
          </a:xfrm>
        </p:grpSpPr>
        <p:sp>
          <p:nvSpPr>
            <p:cNvPr id="5" name="object 5"/>
            <p:cNvSpPr/>
            <p:nvPr/>
          </p:nvSpPr>
          <p:spPr>
            <a:xfrm>
              <a:off x="846349" y="1295703"/>
              <a:ext cx="5805805" cy="45720"/>
            </a:xfrm>
            <a:custGeom>
              <a:avLst/>
              <a:gdLst/>
              <a:ahLst/>
              <a:cxnLst/>
              <a:rect l="l" t="t" r="r" b="b"/>
              <a:pathLst>
                <a:path w="5805805" h="45719">
                  <a:moveTo>
                    <a:pt x="5805403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5805403" y="45720"/>
                  </a:lnTo>
                  <a:lnTo>
                    <a:pt x="5805403" y="0"/>
                  </a:lnTo>
                  <a:close/>
                </a:path>
              </a:pathLst>
            </a:custGeom>
            <a:solidFill>
              <a:srgbClr val="389E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46349" y="4577547"/>
              <a:ext cx="6096000" cy="58419"/>
            </a:xfrm>
            <a:custGeom>
              <a:avLst/>
              <a:gdLst/>
              <a:ahLst/>
              <a:cxnLst/>
              <a:rect l="l" t="t" r="r" b="b"/>
              <a:pathLst>
                <a:path w="6096000" h="58420">
                  <a:moveTo>
                    <a:pt x="6096000" y="0"/>
                  </a:moveTo>
                  <a:lnTo>
                    <a:pt x="0" y="0"/>
                  </a:lnTo>
                  <a:lnTo>
                    <a:pt x="0" y="57952"/>
                  </a:lnTo>
                  <a:lnTo>
                    <a:pt x="6096000" y="57952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0199" y="2040335"/>
              <a:ext cx="1382787" cy="18393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6349" y="2398737"/>
              <a:ext cx="2881491" cy="183744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755026" y="2224266"/>
              <a:ext cx="2327910" cy="1182370"/>
            </a:xfrm>
            <a:custGeom>
              <a:avLst/>
              <a:gdLst/>
              <a:ahLst/>
              <a:cxnLst/>
              <a:rect l="l" t="t" r="r" b="b"/>
              <a:pathLst>
                <a:path w="2327910" h="1182370">
                  <a:moveTo>
                    <a:pt x="2271367" y="0"/>
                  </a:moveTo>
                  <a:lnTo>
                    <a:pt x="55956" y="0"/>
                  </a:lnTo>
                  <a:lnTo>
                    <a:pt x="34175" y="4397"/>
                  </a:lnTo>
                  <a:lnTo>
                    <a:pt x="16389" y="16389"/>
                  </a:lnTo>
                  <a:lnTo>
                    <a:pt x="4397" y="34175"/>
                  </a:lnTo>
                  <a:lnTo>
                    <a:pt x="0" y="55956"/>
                  </a:lnTo>
                  <a:lnTo>
                    <a:pt x="0" y="1125821"/>
                  </a:lnTo>
                  <a:lnTo>
                    <a:pt x="4397" y="1147602"/>
                  </a:lnTo>
                  <a:lnTo>
                    <a:pt x="16389" y="1165389"/>
                  </a:lnTo>
                  <a:lnTo>
                    <a:pt x="34175" y="1177380"/>
                  </a:lnTo>
                  <a:lnTo>
                    <a:pt x="55956" y="1181778"/>
                  </a:lnTo>
                  <a:lnTo>
                    <a:pt x="2271367" y="1181778"/>
                  </a:lnTo>
                  <a:lnTo>
                    <a:pt x="2293147" y="1177380"/>
                  </a:lnTo>
                  <a:lnTo>
                    <a:pt x="2310934" y="1165389"/>
                  </a:lnTo>
                  <a:lnTo>
                    <a:pt x="2322926" y="1147602"/>
                  </a:lnTo>
                  <a:lnTo>
                    <a:pt x="2327323" y="1125821"/>
                  </a:lnTo>
                  <a:lnTo>
                    <a:pt x="2327323" y="55956"/>
                  </a:lnTo>
                  <a:lnTo>
                    <a:pt x="2322926" y="34175"/>
                  </a:lnTo>
                  <a:lnTo>
                    <a:pt x="2310934" y="16389"/>
                  </a:lnTo>
                  <a:lnTo>
                    <a:pt x="2293147" y="4397"/>
                  </a:lnTo>
                  <a:lnTo>
                    <a:pt x="2271367" y="0"/>
                  </a:lnTo>
                  <a:close/>
                </a:path>
              </a:pathLst>
            </a:custGeom>
            <a:solidFill>
              <a:srgbClr val="FFFFFF">
                <a:alpha val="6940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725141" y="2821510"/>
              <a:ext cx="601345" cy="302260"/>
            </a:xfrm>
            <a:custGeom>
              <a:avLst/>
              <a:gdLst/>
              <a:ahLst/>
              <a:cxnLst/>
              <a:rect l="l" t="t" r="r" b="b"/>
              <a:pathLst>
                <a:path w="601344" h="302260">
                  <a:moveTo>
                    <a:pt x="545345" y="284993"/>
                  </a:moveTo>
                  <a:lnTo>
                    <a:pt x="536921" y="302079"/>
                  </a:lnTo>
                  <a:lnTo>
                    <a:pt x="600816" y="301721"/>
                  </a:lnTo>
                  <a:lnTo>
                    <a:pt x="593084" y="291531"/>
                  </a:lnTo>
                  <a:lnTo>
                    <a:pt x="558606" y="291531"/>
                  </a:lnTo>
                  <a:lnTo>
                    <a:pt x="545345" y="284993"/>
                  </a:lnTo>
                  <a:close/>
                </a:path>
                <a:path w="601344" h="302260">
                  <a:moveTo>
                    <a:pt x="553769" y="267906"/>
                  </a:moveTo>
                  <a:lnTo>
                    <a:pt x="545345" y="284993"/>
                  </a:lnTo>
                  <a:lnTo>
                    <a:pt x="558606" y="291531"/>
                  </a:lnTo>
                  <a:lnTo>
                    <a:pt x="564318" y="289591"/>
                  </a:lnTo>
                  <a:lnTo>
                    <a:pt x="568970" y="280155"/>
                  </a:lnTo>
                  <a:lnTo>
                    <a:pt x="567030" y="274444"/>
                  </a:lnTo>
                  <a:lnTo>
                    <a:pt x="553769" y="267906"/>
                  </a:lnTo>
                  <a:close/>
                </a:path>
                <a:path w="601344" h="302260">
                  <a:moveTo>
                    <a:pt x="562193" y="250819"/>
                  </a:moveTo>
                  <a:lnTo>
                    <a:pt x="553769" y="267906"/>
                  </a:lnTo>
                  <a:lnTo>
                    <a:pt x="567030" y="274444"/>
                  </a:lnTo>
                  <a:lnTo>
                    <a:pt x="568970" y="280155"/>
                  </a:lnTo>
                  <a:lnTo>
                    <a:pt x="564318" y="289591"/>
                  </a:lnTo>
                  <a:lnTo>
                    <a:pt x="558606" y="291531"/>
                  </a:lnTo>
                  <a:lnTo>
                    <a:pt x="593084" y="291531"/>
                  </a:lnTo>
                  <a:lnTo>
                    <a:pt x="562193" y="250819"/>
                  </a:lnTo>
                  <a:close/>
                </a:path>
                <a:path w="601344" h="302260">
                  <a:moveTo>
                    <a:pt x="10361" y="0"/>
                  </a:moveTo>
                  <a:lnTo>
                    <a:pt x="4652" y="1939"/>
                  </a:lnTo>
                  <a:lnTo>
                    <a:pt x="0" y="11375"/>
                  </a:lnTo>
                  <a:lnTo>
                    <a:pt x="1939" y="17086"/>
                  </a:lnTo>
                  <a:lnTo>
                    <a:pt x="545345" y="284993"/>
                  </a:lnTo>
                  <a:lnTo>
                    <a:pt x="553769" y="267906"/>
                  </a:lnTo>
                  <a:lnTo>
                    <a:pt x="10361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745501" y="2798326"/>
              <a:ext cx="1113790" cy="57150"/>
            </a:xfrm>
            <a:custGeom>
              <a:avLst/>
              <a:gdLst/>
              <a:ahLst/>
              <a:cxnLst/>
              <a:rect l="l" t="t" r="r" b="b"/>
              <a:pathLst>
                <a:path w="1113789" h="57150">
                  <a:moveTo>
                    <a:pt x="71935" y="19048"/>
                  </a:moveTo>
                  <a:lnTo>
                    <a:pt x="4264" y="19048"/>
                  </a:lnTo>
                  <a:lnTo>
                    <a:pt x="0" y="23313"/>
                  </a:lnTo>
                  <a:lnTo>
                    <a:pt x="0" y="33834"/>
                  </a:lnTo>
                  <a:lnTo>
                    <a:pt x="4264" y="38098"/>
                  </a:lnTo>
                  <a:lnTo>
                    <a:pt x="71935" y="38098"/>
                  </a:lnTo>
                  <a:lnTo>
                    <a:pt x="76200" y="33834"/>
                  </a:lnTo>
                  <a:lnTo>
                    <a:pt x="76200" y="23313"/>
                  </a:lnTo>
                  <a:lnTo>
                    <a:pt x="71935" y="19048"/>
                  </a:lnTo>
                  <a:close/>
                </a:path>
                <a:path w="1113789" h="57150">
                  <a:moveTo>
                    <a:pt x="205285" y="19048"/>
                  </a:moveTo>
                  <a:lnTo>
                    <a:pt x="137614" y="19048"/>
                  </a:lnTo>
                  <a:lnTo>
                    <a:pt x="133350" y="23313"/>
                  </a:lnTo>
                  <a:lnTo>
                    <a:pt x="133350" y="33834"/>
                  </a:lnTo>
                  <a:lnTo>
                    <a:pt x="137614" y="38098"/>
                  </a:lnTo>
                  <a:lnTo>
                    <a:pt x="205285" y="38098"/>
                  </a:lnTo>
                  <a:lnTo>
                    <a:pt x="209550" y="33834"/>
                  </a:lnTo>
                  <a:lnTo>
                    <a:pt x="209550" y="23313"/>
                  </a:lnTo>
                  <a:lnTo>
                    <a:pt x="205285" y="19048"/>
                  </a:lnTo>
                  <a:close/>
                </a:path>
                <a:path w="1113789" h="57150">
                  <a:moveTo>
                    <a:pt x="338635" y="19048"/>
                  </a:moveTo>
                  <a:lnTo>
                    <a:pt x="270964" y="19048"/>
                  </a:lnTo>
                  <a:lnTo>
                    <a:pt x="266700" y="23313"/>
                  </a:lnTo>
                  <a:lnTo>
                    <a:pt x="266701" y="33835"/>
                  </a:lnTo>
                  <a:lnTo>
                    <a:pt x="270964" y="38098"/>
                  </a:lnTo>
                  <a:lnTo>
                    <a:pt x="338635" y="38098"/>
                  </a:lnTo>
                  <a:lnTo>
                    <a:pt x="342900" y="33835"/>
                  </a:lnTo>
                  <a:lnTo>
                    <a:pt x="342900" y="23313"/>
                  </a:lnTo>
                  <a:lnTo>
                    <a:pt x="338635" y="19048"/>
                  </a:lnTo>
                  <a:close/>
                </a:path>
                <a:path w="1113789" h="57150">
                  <a:moveTo>
                    <a:pt x="471985" y="19048"/>
                  </a:moveTo>
                  <a:lnTo>
                    <a:pt x="404314" y="19048"/>
                  </a:lnTo>
                  <a:lnTo>
                    <a:pt x="400050" y="23313"/>
                  </a:lnTo>
                  <a:lnTo>
                    <a:pt x="400050" y="33835"/>
                  </a:lnTo>
                  <a:lnTo>
                    <a:pt x="404314" y="38098"/>
                  </a:lnTo>
                  <a:lnTo>
                    <a:pt x="471985" y="38098"/>
                  </a:lnTo>
                  <a:lnTo>
                    <a:pt x="476250" y="33835"/>
                  </a:lnTo>
                  <a:lnTo>
                    <a:pt x="476250" y="23313"/>
                  </a:lnTo>
                  <a:lnTo>
                    <a:pt x="471985" y="19048"/>
                  </a:lnTo>
                  <a:close/>
                </a:path>
                <a:path w="1113789" h="57150">
                  <a:moveTo>
                    <a:pt x="605335" y="19048"/>
                  </a:moveTo>
                  <a:lnTo>
                    <a:pt x="537664" y="19048"/>
                  </a:lnTo>
                  <a:lnTo>
                    <a:pt x="533400" y="23313"/>
                  </a:lnTo>
                  <a:lnTo>
                    <a:pt x="533400" y="33835"/>
                  </a:lnTo>
                  <a:lnTo>
                    <a:pt x="537664" y="38098"/>
                  </a:lnTo>
                  <a:lnTo>
                    <a:pt x="605335" y="38098"/>
                  </a:lnTo>
                  <a:lnTo>
                    <a:pt x="609600" y="33835"/>
                  </a:lnTo>
                  <a:lnTo>
                    <a:pt x="609600" y="23313"/>
                  </a:lnTo>
                  <a:lnTo>
                    <a:pt x="605335" y="19048"/>
                  </a:lnTo>
                  <a:close/>
                </a:path>
                <a:path w="1113789" h="57150">
                  <a:moveTo>
                    <a:pt x="738685" y="19050"/>
                  </a:moveTo>
                  <a:lnTo>
                    <a:pt x="671014" y="19050"/>
                  </a:lnTo>
                  <a:lnTo>
                    <a:pt x="666750" y="23313"/>
                  </a:lnTo>
                  <a:lnTo>
                    <a:pt x="666750" y="33835"/>
                  </a:lnTo>
                  <a:lnTo>
                    <a:pt x="671014" y="38100"/>
                  </a:lnTo>
                  <a:lnTo>
                    <a:pt x="738685" y="38100"/>
                  </a:lnTo>
                  <a:lnTo>
                    <a:pt x="742950" y="33835"/>
                  </a:lnTo>
                  <a:lnTo>
                    <a:pt x="742950" y="23313"/>
                  </a:lnTo>
                  <a:lnTo>
                    <a:pt x="738685" y="19050"/>
                  </a:lnTo>
                  <a:close/>
                </a:path>
                <a:path w="1113789" h="57150">
                  <a:moveTo>
                    <a:pt x="872035" y="19050"/>
                  </a:moveTo>
                  <a:lnTo>
                    <a:pt x="804364" y="19050"/>
                  </a:lnTo>
                  <a:lnTo>
                    <a:pt x="800100" y="23313"/>
                  </a:lnTo>
                  <a:lnTo>
                    <a:pt x="800100" y="33835"/>
                  </a:lnTo>
                  <a:lnTo>
                    <a:pt x="804364" y="38100"/>
                  </a:lnTo>
                  <a:lnTo>
                    <a:pt x="872035" y="38100"/>
                  </a:lnTo>
                  <a:lnTo>
                    <a:pt x="876300" y="33835"/>
                  </a:lnTo>
                  <a:lnTo>
                    <a:pt x="876300" y="23313"/>
                  </a:lnTo>
                  <a:lnTo>
                    <a:pt x="872035" y="19050"/>
                  </a:lnTo>
                  <a:close/>
                </a:path>
                <a:path w="1113789" h="57150">
                  <a:moveTo>
                    <a:pt x="1005385" y="19050"/>
                  </a:moveTo>
                  <a:lnTo>
                    <a:pt x="937714" y="19050"/>
                  </a:lnTo>
                  <a:lnTo>
                    <a:pt x="933450" y="23313"/>
                  </a:lnTo>
                  <a:lnTo>
                    <a:pt x="933450" y="33835"/>
                  </a:lnTo>
                  <a:lnTo>
                    <a:pt x="937714" y="38100"/>
                  </a:lnTo>
                  <a:lnTo>
                    <a:pt x="1005385" y="38100"/>
                  </a:lnTo>
                  <a:lnTo>
                    <a:pt x="1009650" y="33835"/>
                  </a:lnTo>
                  <a:lnTo>
                    <a:pt x="1009650" y="23313"/>
                  </a:lnTo>
                  <a:lnTo>
                    <a:pt x="1005385" y="19050"/>
                  </a:lnTo>
                  <a:close/>
                </a:path>
                <a:path w="1113789" h="57150">
                  <a:moveTo>
                    <a:pt x="1056190" y="0"/>
                  </a:moveTo>
                  <a:lnTo>
                    <a:pt x="1056190" y="57150"/>
                  </a:lnTo>
                  <a:lnTo>
                    <a:pt x="1113340" y="28575"/>
                  </a:lnTo>
                  <a:lnTo>
                    <a:pt x="1056190" y="0"/>
                  </a:lnTo>
                  <a:close/>
                </a:path>
              </a:pathLst>
            </a:custGeom>
            <a:solidFill>
              <a:srgbClr val="00499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2339954" y="2459735"/>
            <a:ext cx="27908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ahoma"/>
                <a:cs typeface="Tahoma"/>
              </a:rPr>
              <a:t>Carbohydrates/Stress</a:t>
            </a:r>
            <a:r>
              <a:rPr dirty="0" sz="1000" spc="-60">
                <a:latin typeface="Tahoma"/>
                <a:cs typeface="Tahoma"/>
              </a:rPr>
              <a:t> </a:t>
            </a:r>
            <a:r>
              <a:rPr dirty="0" sz="1000">
                <a:latin typeface="Tahoma"/>
                <a:cs typeface="Tahoma"/>
              </a:rPr>
              <a:t>hormones</a:t>
            </a:r>
            <a:r>
              <a:rPr dirty="0" sz="1000" spc="-50">
                <a:latin typeface="Tahoma"/>
                <a:cs typeface="Tahoma"/>
              </a:rPr>
              <a:t> </a:t>
            </a:r>
            <a:r>
              <a:rPr dirty="0" sz="1000" b="1">
                <a:latin typeface="Tahoma"/>
                <a:cs typeface="Tahoma"/>
              </a:rPr>
              <a:t>→</a:t>
            </a:r>
            <a:r>
              <a:rPr dirty="0" sz="1000" spc="-35" b="1">
                <a:latin typeface="Tahoma"/>
                <a:cs typeface="Tahoma"/>
              </a:rPr>
              <a:t> </a:t>
            </a:r>
            <a:r>
              <a:rPr dirty="0" sz="1000" spc="-25">
                <a:latin typeface="Tahoma"/>
                <a:cs typeface="Tahoma"/>
              </a:rPr>
              <a:t>sugar</a:t>
            </a:r>
            <a:r>
              <a:rPr dirty="0" sz="1000" spc="-55">
                <a:latin typeface="Tahoma"/>
                <a:cs typeface="Tahoma"/>
              </a:rPr>
              <a:t> </a:t>
            </a:r>
            <a:r>
              <a:rPr dirty="0" sz="1000" spc="-10">
                <a:latin typeface="Tahoma"/>
                <a:cs typeface="Tahoma"/>
              </a:rPr>
              <a:t>goes</a:t>
            </a:r>
            <a:r>
              <a:rPr dirty="0" sz="1000" spc="-55">
                <a:latin typeface="Tahoma"/>
                <a:cs typeface="Tahoma"/>
              </a:rPr>
              <a:t> </a:t>
            </a:r>
            <a:r>
              <a:rPr dirty="0" sz="1000" spc="-25">
                <a:latin typeface="Tahoma"/>
                <a:cs typeface="Tahoma"/>
              </a:rPr>
              <a:t>up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19789" y="2999231"/>
            <a:ext cx="15208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>
                <a:latin typeface="Tahoma"/>
                <a:cs typeface="Tahoma"/>
              </a:rPr>
              <a:t>Insulin</a:t>
            </a:r>
            <a:r>
              <a:rPr dirty="0" sz="1000" spc="-45">
                <a:latin typeface="Tahoma"/>
                <a:cs typeface="Tahoma"/>
              </a:rPr>
              <a:t> </a:t>
            </a:r>
            <a:r>
              <a:rPr dirty="0" sz="1000" b="1">
                <a:latin typeface="Tahoma"/>
                <a:cs typeface="Tahoma"/>
              </a:rPr>
              <a:t>→</a:t>
            </a:r>
            <a:r>
              <a:rPr dirty="0" sz="1000" spc="-25" b="1">
                <a:latin typeface="Tahoma"/>
                <a:cs typeface="Tahoma"/>
              </a:rPr>
              <a:t> </a:t>
            </a:r>
            <a:r>
              <a:rPr dirty="0" sz="1000" spc="-25">
                <a:latin typeface="Tahoma"/>
                <a:cs typeface="Tahoma"/>
              </a:rPr>
              <a:t>sugar</a:t>
            </a:r>
            <a:r>
              <a:rPr dirty="0" sz="1000" spc="-45">
                <a:latin typeface="Tahoma"/>
                <a:cs typeface="Tahoma"/>
              </a:rPr>
              <a:t> </a:t>
            </a:r>
            <a:r>
              <a:rPr dirty="0" sz="1000" spc="-10">
                <a:latin typeface="Tahoma"/>
                <a:cs typeface="Tahoma"/>
              </a:rPr>
              <a:t>goes</a:t>
            </a:r>
            <a:r>
              <a:rPr dirty="0" sz="1000" spc="-45">
                <a:latin typeface="Tahoma"/>
                <a:cs typeface="Tahoma"/>
              </a:rPr>
              <a:t> </a:t>
            </a:r>
            <a:r>
              <a:rPr dirty="0" sz="1000" spc="-20">
                <a:latin typeface="Tahoma"/>
                <a:cs typeface="Tahoma"/>
              </a:rPr>
              <a:t>down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697335" y="2395719"/>
            <a:ext cx="821055" cy="549275"/>
            <a:chOff x="1697335" y="2395719"/>
            <a:chExt cx="821055" cy="549275"/>
          </a:xfrm>
        </p:grpSpPr>
        <p:sp>
          <p:nvSpPr>
            <p:cNvPr id="15" name="object 15"/>
            <p:cNvSpPr/>
            <p:nvPr/>
          </p:nvSpPr>
          <p:spPr>
            <a:xfrm>
              <a:off x="1707813" y="2406196"/>
              <a:ext cx="800100" cy="528320"/>
            </a:xfrm>
            <a:custGeom>
              <a:avLst/>
              <a:gdLst/>
              <a:ahLst/>
              <a:cxnLst/>
              <a:rect l="l" t="t" r="r" b="b"/>
              <a:pathLst>
                <a:path w="800100" h="528319">
                  <a:moveTo>
                    <a:pt x="4597" y="360609"/>
                  </a:moveTo>
                  <a:lnTo>
                    <a:pt x="0" y="323154"/>
                  </a:lnTo>
                  <a:lnTo>
                    <a:pt x="3971" y="285364"/>
                  </a:lnTo>
                  <a:lnTo>
                    <a:pt x="15994" y="247772"/>
                  </a:lnTo>
                  <a:lnTo>
                    <a:pt x="35549" y="210907"/>
                  </a:lnTo>
                  <a:lnTo>
                    <a:pt x="62118" y="175300"/>
                  </a:lnTo>
                  <a:lnTo>
                    <a:pt x="95182" y="141480"/>
                  </a:lnTo>
                  <a:lnTo>
                    <a:pt x="134223" y="109979"/>
                  </a:lnTo>
                  <a:lnTo>
                    <a:pt x="178723" y="81326"/>
                  </a:lnTo>
                  <a:lnTo>
                    <a:pt x="228163" y="56052"/>
                  </a:lnTo>
                  <a:lnTo>
                    <a:pt x="282024" y="34688"/>
                  </a:lnTo>
                  <a:lnTo>
                    <a:pt x="339788" y="17763"/>
                  </a:lnTo>
                  <a:lnTo>
                    <a:pt x="398856" y="6181"/>
                  </a:lnTo>
                  <a:lnTo>
                    <a:pt x="456505" y="337"/>
                  </a:lnTo>
                  <a:lnTo>
                    <a:pt x="512029" y="0"/>
                  </a:lnTo>
                  <a:lnTo>
                    <a:pt x="564725" y="4937"/>
                  </a:lnTo>
                  <a:lnTo>
                    <a:pt x="613887" y="14916"/>
                  </a:lnTo>
                  <a:lnTo>
                    <a:pt x="658813" y="29706"/>
                  </a:lnTo>
                  <a:lnTo>
                    <a:pt x="698796" y="49075"/>
                  </a:lnTo>
                  <a:lnTo>
                    <a:pt x="733132" y="72790"/>
                  </a:lnTo>
                  <a:lnTo>
                    <a:pt x="761118" y="100621"/>
                  </a:lnTo>
                  <a:lnTo>
                    <a:pt x="795218" y="167698"/>
                  </a:lnTo>
                  <a:lnTo>
                    <a:pt x="799816" y="205153"/>
                  </a:lnTo>
                  <a:lnTo>
                    <a:pt x="795844" y="242943"/>
                  </a:lnTo>
                  <a:lnTo>
                    <a:pt x="783822" y="280535"/>
                  </a:lnTo>
                  <a:lnTo>
                    <a:pt x="764267" y="317400"/>
                  </a:lnTo>
                  <a:lnTo>
                    <a:pt x="737698" y="353007"/>
                  </a:lnTo>
                  <a:lnTo>
                    <a:pt x="704634" y="386827"/>
                  </a:lnTo>
                  <a:lnTo>
                    <a:pt x="665592" y="418328"/>
                  </a:lnTo>
                  <a:lnTo>
                    <a:pt x="621092" y="446981"/>
                  </a:lnTo>
                  <a:lnTo>
                    <a:pt x="571653" y="472255"/>
                  </a:lnTo>
                  <a:lnTo>
                    <a:pt x="517791" y="493619"/>
                  </a:lnTo>
                  <a:lnTo>
                    <a:pt x="460027" y="510544"/>
                  </a:lnTo>
                  <a:lnTo>
                    <a:pt x="400959" y="522127"/>
                  </a:lnTo>
                  <a:lnTo>
                    <a:pt x="343311" y="527970"/>
                  </a:lnTo>
                  <a:lnTo>
                    <a:pt x="287787" y="528308"/>
                  </a:lnTo>
                  <a:lnTo>
                    <a:pt x="235091" y="523371"/>
                  </a:lnTo>
                  <a:lnTo>
                    <a:pt x="185928" y="513391"/>
                  </a:lnTo>
                  <a:lnTo>
                    <a:pt x="141003" y="498601"/>
                  </a:lnTo>
                  <a:lnTo>
                    <a:pt x="101020" y="479232"/>
                  </a:lnTo>
                  <a:lnTo>
                    <a:pt x="66683" y="455517"/>
                  </a:lnTo>
                  <a:lnTo>
                    <a:pt x="38698" y="427686"/>
                  </a:lnTo>
                  <a:lnTo>
                    <a:pt x="4597" y="360609"/>
                  </a:lnTo>
                  <a:close/>
                </a:path>
              </a:pathLst>
            </a:custGeom>
            <a:ln w="20637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738746" y="2561569"/>
              <a:ext cx="548640" cy="265430"/>
            </a:xfrm>
            <a:custGeom>
              <a:avLst/>
              <a:gdLst/>
              <a:ahLst/>
              <a:cxnLst/>
              <a:rect l="l" t="t" r="r" b="b"/>
              <a:pathLst>
                <a:path w="548639" h="265430">
                  <a:moveTo>
                    <a:pt x="464226" y="25931"/>
                  </a:moveTo>
                  <a:lnTo>
                    <a:pt x="3117" y="239395"/>
                  </a:lnTo>
                  <a:lnTo>
                    <a:pt x="0" y="247887"/>
                  </a:lnTo>
                  <a:lnTo>
                    <a:pt x="6537" y="262011"/>
                  </a:lnTo>
                  <a:lnTo>
                    <a:pt x="6629" y="262209"/>
                  </a:lnTo>
                  <a:lnTo>
                    <a:pt x="15121" y="265325"/>
                  </a:lnTo>
                  <a:lnTo>
                    <a:pt x="476230" y="51862"/>
                  </a:lnTo>
                  <a:lnTo>
                    <a:pt x="464226" y="25931"/>
                  </a:lnTo>
                  <a:close/>
                </a:path>
                <a:path w="548639" h="265430">
                  <a:moveTo>
                    <a:pt x="537064" y="16614"/>
                  </a:moveTo>
                  <a:lnTo>
                    <a:pt x="484352" y="16614"/>
                  </a:lnTo>
                  <a:lnTo>
                    <a:pt x="492845" y="19731"/>
                  </a:lnTo>
                  <a:lnTo>
                    <a:pt x="499474" y="34053"/>
                  </a:lnTo>
                  <a:lnTo>
                    <a:pt x="496356" y="42545"/>
                  </a:lnTo>
                  <a:lnTo>
                    <a:pt x="476230" y="51862"/>
                  </a:lnTo>
                  <a:lnTo>
                    <a:pt x="488234" y="77793"/>
                  </a:lnTo>
                  <a:lnTo>
                    <a:pt x="537064" y="16614"/>
                  </a:lnTo>
                  <a:close/>
                </a:path>
                <a:path w="548639" h="265430">
                  <a:moveTo>
                    <a:pt x="484352" y="16614"/>
                  </a:moveTo>
                  <a:lnTo>
                    <a:pt x="464226" y="25931"/>
                  </a:lnTo>
                  <a:lnTo>
                    <a:pt x="476230" y="51862"/>
                  </a:lnTo>
                  <a:lnTo>
                    <a:pt x="496356" y="42545"/>
                  </a:lnTo>
                  <a:lnTo>
                    <a:pt x="499474" y="34053"/>
                  </a:lnTo>
                  <a:lnTo>
                    <a:pt x="492845" y="19731"/>
                  </a:lnTo>
                  <a:lnTo>
                    <a:pt x="484352" y="16614"/>
                  </a:lnTo>
                  <a:close/>
                </a:path>
                <a:path w="548639" h="265430">
                  <a:moveTo>
                    <a:pt x="452222" y="0"/>
                  </a:moveTo>
                  <a:lnTo>
                    <a:pt x="464226" y="25931"/>
                  </a:lnTo>
                  <a:lnTo>
                    <a:pt x="484352" y="16614"/>
                  </a:lnTo>
                  <a:lnTo>
                    <a:pt x="537064" y="16614"/>
                  </a:lnTo>
                  <a:lnTo>
                    <a:pt x="548022" y="2884"/>
                  </a:lnTo>
                  <a:lnTo>
                    <a:pt x="4522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6724097" y="1238503"/>
            <a:ext cx="1428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solidFill>
                  <a:srgbClr val="389E50"/>
                </a:solidFill>
                <a:latin typeface="Tahoma"/>
                <a:cs typeface="Tahoma"/>
              </a:rPr>
              <a:t>15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52699" y="1212850"/>
            <a:ext cx="6083300" cy="3416300"/>
          </a:xfrm>
          <a:custGeom>
            <a:avLst/>
            <a:gdLst/>
            <a:ahLst/>
            <a:cxnLst/>
            <a:rect l="l" t="t" r="r" b="b"/>
            <a:pathLst>
              <a:path w="6083300" h="3416300">
                <a:moveTo>
                  <a:pt x="0" y="0"/>
                </a:moveTo>
                <a:lnTo>
                  <a:pt x="6083300" y="0"/>
                </a:lnTo>
                <a:lnTo>
                  <a:pt x="6083300" y="3416300"/>
                </a:lnTo>
                <a:lnTo>
                  <a:pt x="0" y="34163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9" name="object 19"/>
          <p:cNvGrpSpPr/>
          <p:nvPr/>
        </p:nvGrpSpPr>
        <p:grpSpPr>
          <a:xfrm>
            <a:off x="846349" y="5512103"/>
            <a:ext cx="6096000" cy="3340100"/>
            <a:chOff x="846349" y="5512103"/>
            <a:chExt cx="6096000" cy="3340100"/>
          </a:xfrm>
        </p:grpSpPr>
        <p:sp>
          <p:nvSpPr>
            <p:cNvPr id="20" name="object 20"/>
            <p:cNvSpPr/>
            <p:nvPr/>
          </p:nvSpPr>
          <p:spPr>
            <a:xfrm>
              <a:off x="846349" y="5512103"/>
              <a:ext cx="5805805" cy="45720"/>
            </a:xfrm>
            <a:custGeom>
              <a:avLst/>
              <a:gdLst/>
              <a:ahLst/>
              <a:cxnLst/>
              <a:rect l="l" t="t" r="r" b="b"/>
              <a:pathLst>
                <a:path w="5805805" h="45720">
                  <a:moveTo>
                    <a:pt x="5805403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5805403" y="45720"/>
                  </a:lnTo>
                  <a:lnTo>
                    <a:pt x="5805403" y="0"/>
                  </a:lnTo>
                  <a:close/>
                </a:path>
              </a:pathLst>
            </a:custGeom>
            <a:solidFill>
              <a:srgbClr val="389E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846349" y="8793946"/>
              <a:ext cx="6096000" cy="58419"/>
            </a:xfrm>
            <a:custGeom>
              <a:avLst/>
              <a:gdLst/>
              <a:ahLst/>
              <a:cxnLst/>
              <a:rect l="l" t="t" r="r" b="b"/>
              <a:pathLst>
                <a:path w="6096000" h="58420">
                  <a:moveTo>
                    <a:pt x="6096000" y="0"/>
                  </a:moveTo>
                  <a:lnTo>
                    <a:pt x="0" y="0"/>
                  </a:lnTo>
                  <a:lnTo>
                    <a:pt x="0" y="57953"/>
                  </a:lnTo>
                  <a:lnTo>
                    <a:pt x="6096000" y="57953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846349" y="6606104"/>
              <a:ext cx="5767070" cy="1042669"/>
            </a:xfrm>
            <a:custGeom>
              <a:avLst/>
              <a:gdLst/>
              <a:ahLst/>
              <a:cxnLst/>
              <a:rect l="l" t="t" r="r" b="b"/>
              <a:pathLst>
                <a:path w="5767070" h="1042670">
                  <a:moveTo>
                    <a:pt x="5245878" y="0"/>
                  </a:moveTo>
                  <a:lnTo>
                    <a:pt x="0" y="0"/>
                  </a:lnTo>
                  <a:lnTo>
                    <a:pt x="0" y="1042217"/>
                  </a:lnTo>
                  <a:lnTo>
                    <a:pt x="5245878" y="1042217"/>
                  </a:lnTo>
                  <a:lnTo>
                    <a:pt x="5766980" y="521111"/>
                  </a:lnTo>
                  <a:lnTo>
                    <a:pt x="5245878" y="0"/>
                  </a:lnTo>
                  <a:close/>
                </a:path>
              </a:pathLst>
            </a:custGeom>
            <a:solidFill>
              <a:srgbClr val="00499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1169966" y="6982967"/>
            <a:ext cx="34664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0" b="1">
                <a:solidFill>
                  <a:srgbClr val="FFFFFF"/>
                </a:solidFill>
                <a:latin typeface="Tahoma"/>
                <a:cs typeface="Tahoma"/>
              </a:rPr>
              <a:t>INSULIN</a:t>
            </a:r>
            <a:r>
              <a:rPr dirty="0" sz="1800" spc="-5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800" spc="-60" b="1">
                <a:solidFill>
                  <a:srgbClr val="FFFFFF"/>
                </a:solidFill>
                <a:latin typeface="Tahoma"/>
                <a:cs typeface="Tahoma"/>
              </a:rPr>
              <a:t>PEN</a:t>
            </a:r>
            <a:r>
              <a:rPr dirty="0" sz="1800" spc="-5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800" spc="-80" b="1">
                <a:solidFill>
                  <a:srgbClr val="FFFFFF"/>
                </a:solidFill>
                <a:latin typeface="Tahoma"/>
                <a:cs typeface="Tahoma"/>
              </a:rPr>
              <a:t>START</a:t>
            </a:r>
            <a:r>
              <a:rPr dirty="0" sz="1800" spc="-5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800" spc="-65" b="1">
                <a:solidFill>
                  <a:srgbClr val="FFFFFF"/>
                </a:solidFill>
                <a:latin typeface="Tahoma"/>
                <a:cs typeface="Tahoma"/>
              </a:rPr>
              <a:t>CHECKLIST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731274" y="5461000"/>
            <a:ext cx="1428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solidFill>
                  <a:srgbClr val="389E50"/>
                </a:solidFill>
                <a:latin typeface="Tahoma"/>
                <a:cs typeface="Tahoma"/>
              </a:rPr>
              <a:t>16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846349" y="5422900"/>
            <a:ext cx="6096000" cy="3429000"/>
            <a:chOff x="846349" y="5422900"/>
            <a:chExt cx="6096000" cy="3429000"/>
          </a:xfrm>
        </p:grpSpPr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21338" y="6682657"/>
              <a:ext cx="860688" cy="86068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852699" y="5429250"/>
              <a:ext cx="6083300" cy="3416300"/>
            </a:xfrm>
            <a:custGeom>
              <a:avLst/>
              <a:gdLst/>
              <a:ahLst/>
              <a:cxnLst/>
              <a:rect l="l" t="t" r="r" b="b"/>
              <a:pathLst>
                <a:path w="6083300" h="3416300">
                  <a:moveTo>
                    <a:pt x="0" y="0"/>
                  </a:moveTo>
                  <a:lnTo>
                    <a:pt x="6083300" y="0"/>
                  </a:lnTo>
                  <a:lnTo>
                    <a:pt x="6083300" y="3416300"/>
                  </a:lnTo>
                  <a:lnTo>
                    <a:pt x="0" y="34163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29" name="object 2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77" y="213359"/>
            <a:ext cx="18738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>
                <a:latin typeface="Tahoma"/>
                <a:cs typeface="Tahoma"/>
              </a:rPr>
              <a:t>Insulin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Type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2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Diabetes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9947" y="213359"/>
            <a:ext cx="14909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Tahoma"/>
                <a:cs typeface="Tahoma"/>
              </a:rPr>
              <a:t>September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12,</a:t>
            </a:r>
            <a:r>
              <a:rPr dirty="0" sz="1300" spc="-4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2026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46349" y="1295703"/>
            <a:ext cx="6096000" cy="3340100"/>
            <a:chOff x="846349" y="1295703"/>
            <a:chExt cx="6096000" cy="3340100"/>
          </a:xfrm>
        </p:grpSpPr>
        <p:sp>
          <p:nvSpPr>
            <p:cNvPr id="5" name="object 5"/>
            <p:cNvSpPr/>
            <p:nvPr/>
          </p:nvSpPr>
          <p:spPr>
            <a:xfrm>
              <a:off x="846349" y="1295703"/>
              <a:ext cx="5805805" cy="45720"/>
            </a:xfrm>
            <a:custGeom>
              <a:avLst/>
              <a:gdLst/>
              <a:ahLst/>
              <a:cxnLst/>
              <a:rect l="l" t="t" r="r" b="b"/>
              <a:pathLst>
                <a:path w="5805805" h="45719">
                  <a:moveTo>
                    <a:pt x="5805403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5805403" y="45720"/>
                  </a:lnTo>
                  <a:lnTo>
                    <a:pt x="5805403" y="0"/>
                  </a:lnTo>
                  <a:close/>
                </a:path>
              </a:pathLst>
            </a:custGeom>
            <a:solidFill>
              <a:srgbClr val="389E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46349" y="4577547"/>
              <a:ext cx="6096000" cy="58419"/>
            </a:xfrm>
            <a:custGeom>
              <a:avLst/>
              <a:gdLst/>
              <a:ahLst/>
              <a:cxnLst/>
              <a:rect l="l" t="t" r="r" b="b"/>
              <a:pathLst>
                <a:path w="6096000" h="58420">
                  <a:moveTo>
                    <a:pt x="6096000" y="0"/>
                  </a:moveTo>
                  <a:lnTo>
                    <a:pt x="0" y="0"/>
                  </a:lnTo>
                  <a:lnTo>
                    <a:pt x="0" y="57952"/>
                  </a:lnTo>
                  <a:lnTo>
                    <a:pt x="6096000" y="57952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6731274" y="1244600"/>
            <a:ext cx="1428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solidFill>
                  <a:srgbClr val="389E50"/>
                </a:solidFill>
                <a:latin typeface="Tahoma"/>
                <a:cs typeface="Tahoma"/>
              </a:rPr>
              <a:t>17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260812" y="1407459"/>
            <a:ext cx="2953385" cy="3221990"/>
            <a:chOff x="2260812" y="1407459"/>
            <a:chExt cx="2953385" cy="322199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66005" y="1425956"/>
              <a:ext cx="2548128" cy="319735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47689" y="1407459"/>
              <a:ext cx="2493319" cy="322186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268749" y="2099128"/>
              <a:ext cx="511175" cy="1586230"/>
            </a:xfrm>
            <a:custGeom>
              <a:avLst/>
              <a:gdLst/>
              <a:ahLst/>
              <a:cxnLst/>
              <a:rect l="l" t="t" r="r" b="b"/>
              <a:pathLst>
                <a:path w="511175" h="1586229">
                  <a:moveTo>
                    <a:pt x="510946" y="1585686"/>
                  </a:moveTo>
                  <a:lnTo>
                    <a:pt x="459459" y="1581502"/>
                  </a:lnTo>
                  <a:lnTo>
                    <a:pt x="411504" y="1569502"/>
                  </a:lnTo>
                  <a:lnTo>
                    <a:pt x="368108" y="1550514"/>
                  </a:lnTo>
                  <a:lnTo>
                    <a:pt x="330299" y="1525366"/>
                  </a:lnTo>
                  <a:lnTo>
                    <a:pt x="299103" y="1494886"/>
                  </a:lnTo>
                  <a:lnTo>
                    <a:pt x="275548" y="1459903"/>
                  </a:lnTo>
                  <a:lnTo>
                    <a:pt x="260662" y="1421245"/>
                  </a:lnTo>
                  <a:lnTo>
                    <a:pt x="255472" y="1379740"/>
                  </a:lnTo>
                  <a:lnTo>
                    <a:pt x="255474" y="995001"/>
                  </a:lnTo>
                  <a:lnTo>
                    <a:pt x="250283" y="953495"/>
                  </a:lnTo>
                  <a:lnTo>
                    <a:pt x="235397" y="914837"/>
                  </a:lnTo>
                  <a:lnTo>
                    <a:pt x="211843" y="879854"/>
                  </a:lnTo>
                  <a:lnTo>
                    <a:pt x="180647" y="849374"/>
                  </a:lnTo>
                  <a:lnTo>
                    <a:pt x="142838" y="824226"/>
                  </a:lnTo>
                  <a:lnTo>
                    <a:pt x="99442" y="805238"/>
                  </a:lnTo>
                  <a:lnTo>
                    <a:pt x="51486" y="793238"/>
                  </a:lnTo>
                  <a:lnTo>
                    <a:pt x="0" y="789054"/>
                  </a:lnTo>
                  <a:lnTo>
                    <a:pt x="51486" y="784869"/>
                  </a:lnTo>
                  <a:lnTo>
                    <a:pt x="99442" y="772869"/>
                  </a:lnTo>
                  <a:lnTo>
                    <a:pt x="142838" y="753881"/>
                  </a:lnTo>
                  <a:lnTo>
                    <a:pt x="180647" y="728733"/>
                  </a:lnTo>
                  <a:lnTo>
                    <a:pt x="211843" y="698254"/>
                  </a:lnTo>
                  <a:lnTo>
                    <a:pt x="235397" y="663271"/>
                  </a:lnTo>
                  <a:lnTo>
                    <a:pt x="250283" y="624612"/>
                  </a:lnTo>
                  <a:lnTo>
                    <a:pt x="255474" y="583107"/>
                  </a:lnTo>
                  <a:lnTo>
                    <a:pt x="255474" y="205946"/>
                  </a:lnTo>
                  <a:lnTo>
                    <a:pt x="260664" y="164441"/>
                  </a:lnTo>
                  <a:lnTo>
                    <a:pt x="275550" y="125782"/>
                  </a:lnTo>
                  <a:lnTo>
                    <a:pt x="299105" y="90799"/>
                  </a:lnTo>
                  <a:lnTo>
                    <a:pt x="330300" y="60320"/>
                  </a:lnTo>
                  <a:lnTo>
                    <a:pt x="368110" y="35172"/>
                  </a:lnTo>
                  <a:lnTo>
                    <a:pt x="411506" y="16184"/>
                  </a:lnTo>
                  <a:lnTo>
                    <a:pt x="459461" y="4184"/>
                  </a:lnTo>
                  <a:lnTo>
                    <a:pt x="510948" y="0"/>
                  </a:lnTo>
                </a:path>
              </a:pathLst>
            </a:custGeom>
            <a:ln w="15875">
              <a:solidFill>
                <a:srgbClr val="00499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268749" y="3710214"/>
              <a:ext cx="511175" cy="627380"/>
            </a:xfrm>
            <a:custGeom>
              <a:avLst/>
              <a:gdLst/>
              <a:ahLst/>
              <a:cxnLst/>
              <a:rect l="l" t="t" r="r" b="b"/>
              <a:pathLst>
                <a:path w="511175" h="627379">
                  <a:moveTo>
                    <a:pt x="510946" y="627053"/>
                  </a:moveTo>
                  <a:lnTo>
                    <a:pt x="452368" y="622933"/>
                  </a:lnTo>
                  <a:lnTo>
                    <a:pt x="398595" y="611196"/>
                  </a:lnTo>
                  <a:lnTo>
                    <a:pt x="351160" y="592778"/>
                  </a:lnTo>
                  <a:lnTo>
                    <a:pt x="311597" y="568618"/>
                  </a:lnTo>
                  <a:lnTo>
                    <a:pt x="281439" y="539650"/>
                  </a:lnTo>
                  <a:lnTo>
                    <a:pt x="255472" y="471039"/>
                  </a:lnTo>
                  <a:lnTo>
                    <a:pt x="255473" y="468042"/>
                  </a:lnTo>
                  <a:lnTo>
                    <a:pt x="248726" y="432269"/>
                  </a:lnTo>
                  <a:lnTo>
                    <a:pt x="199348" y="370463"/>
                  </a:lnTo>
                  <a:lnTo>
                    <a:pt x="159785" y="346302"/>
                  </a:lnTo>
                  <a:lnTo>
                    <a:pt x="112350" y="327885"/>
                  </a:lnTo>
                  <a:lnTo>
                    <a:pt x="58577" y="316148"/>
                  </a:lnTo>
                  <a:lnTo>
                    <a:pt x="0" y="312028"/>
                  </a:lnTo>
                  <a:lnTo>
                    <a:pt x="58577" y="307907"/>
                  </a:lnTo>
                  <a:lnTo>
                    <a:pt x="112350" y="296170"/>
                  </a:lnTo>
                  <a:lnTo>
                    <a:pt x="159785" y="277753"/>
                  </a:lnTo>
                  <a:lnTo>
                    <a:pt x="199348" y="253593"/>
                  </a:lnTo>
                  <a:lnTo>
                    <a:pt x="229506" y="224625"/>
                  </a:lnTo>
                  <a:lnTo>
                    <a:pt x="255473" y="156014"/>
                  </a:lnTo>
                  <a:lnTo>
                    <a:pt x="262220" y="120241"/>
                  </a:lnTo>
                  <a:lnTo>
                    <a:pt x="311598" y="58435"/>
                  </a:lnTo>
                  <a:lnTo>
                    <a:pt x="351161" y="34274"/>
                  </a:lnTo>
                  <a:lnTo>
                    <a:pt x="398596" y="15857"/>
                  </a:lnTo>
                  <a:lnTo>
                    <a:pt x="452369" y="4120"/>
                  </a:lnTo>
                  <a:lnTo>
                    <a:pt x="510947" y="0"/>
                  </a:lnTo>
                </a:path>
              </a:pathLst>
            </a:custGeom>
            <a:ln w="15875">
              <a:solidFill>
                <a:srgbClr val="389E5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1452819" y="2798571"/>
            <a:ext cx="77089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ahoma"/>
                <a:cs typeface="Tahoma"/>
              </a:rPr>
              <a:t>Starting</a:t>
            </a:r>
            <a:r>
              <a:rPr dirty="0" sz="900" spc="-5">
                <a:latin typeface="Tahoma"/>
                <a:cs typeface="Tahoma"/>
              </a:rPr>
              <a:t> </a:t>
            </a:r>
            <a:r>
              <a:rPr dirty="0" sz="900" spc="-10">
                <a:latin typeface="Tahoma"/>
                <a:cs typeface="Tahoma"/>
              </a:rPr>
              <a:t>insulin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78541" y="3935476"/>
            <a:ext cx="10648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ahoma"/>
                <a:cs typeface="Tahoma"/>
              </a:rPr>
              <a:t>Assessing</a:t>
            </a:r>
            <a:r>
              <a:rPr dirty="0" sz="900" spc="-1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insulin</a:t>
            </a:r>
            <a:r>
              <a:rPr dirty="0" sz="900" spc="-20">
                <a:latin typeface="Tahoma"/>
                <a:cs typeface="Tahoma"/>
              </a:rPr>
              <a:t> </a:t>
            </a:r>
            <a:r>
              <a:rPr dirty="0" sz="900" spc="-25">
                <a:latin typeface="Tahoma"/>
                <a:cs typeface="Tahoma"/>
              </a:rPr>
              <a:t>use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46349" y="1206500"/>
            <a:ext cx="6096000" cy="3429000"/>
            <a:chOff x="846349" y="1206500"/>
            <a:chExt cx="6096000" cy="3429000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10717" y="1431358"/>
              <a:ext cx="817653" cy="81765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52699" y="1212850"/>
              <a:ext cx="6083300" cy="3416300"/>
            </a:xfrm>
            <a:custGeom>
              <a:avLst/>
              <a:gdLst/>
              <a:ahLst/>
              <a:cxnLst/>
              <a:rect l="l" t="t" r="r" b="b"/>
              <a:pathLst>
                <a:path w="6083300" h="3416300">
                  <a:moveTo>
                    <a:pt x="0" y="0"/>
                  </a:moveTo>
                  <a:lnTo>
                    <a:pt x="6083300" y="0"/>
                  </a:lnTo>
                  <a:lnTo>
                    <a:pt x="6083300" y="3416300"/>
                  </a:lnTo>
                  <a:lnTo>
                    <a:pt x="0" y="34163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/>
          <p:cNvGrpSpPr/>
          <p:nvPr/>
        </p:nvGrpSpPr>
        <p:grpSpPr>
          <a:xfrm>
            <a:off x="843967" y="5611341"/>
            <a:ext cx="5810250" cy="599440"/>
            <a:chOff x="843967" y="5611341"/>
            <a:chExt cx="5810250" cy="599440"/>
          </a:xfrm>
        </p:grpSpPr>
        <p:sp>
          <p:nvSpPr>
            <p:cNvPr id="19" name="object 19"/>
            <p:cNvSpPr/>
            <p:nvPr/>
          </p:nvSpPr>
          <p:spPr>
            <a:xfrm>
              <a:off x="846349" y="56137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5">
                  <a:moveTo>
                    <a:pt x="5508079" y="0"/>
                  </a:moveTo>
                  <a:lnTo>
                    <a:pt x="0" y="0"/>
                  </a:lnTo>
                  <a:lnTo>
                    <a:pt x="0" y="594648"/>
                  </a:lnTo>
                  <a:lnTo>
                    <a:pt x="5508079" y="594648"/>
                  </a:lnTo>
                  <a:lnTo>
                    <a:pt x="5805402" y="297324"/>
                  </a:lnTo>
                  <a:lnTo>
                    <a:pt x="5508079" y="0"/>
                  </a:lnTo>
                  <a:close/>
                </a:path>
              </a:pathLst>
            </a:custGeom>
            <a:solidFill>
              <a:srgbClr val="00499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846349" y="56137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5">
                  <a:moveTo>
                    <a:pt x="0" y="0"/>
                  </a:moveTo>
                  <a:lnTo>
                    <a:pt x="5508079" y="0"/>
                  </a:lnTo>
                  <a:lnTo>
                    <a:pt x="5805403" y="297324"/>
                  </a:lnTo>
                  <a:lnTo>
                    <a:pt x="5508079" y="594649"/>
                  </a:lnTo>
                  <a:lnTo>
                    <a:pt x="0" y="594649"/>
                  </a:lnTo>
                  <a:lnTo>
                    <a:pt x="0" y="0"/>
                  </a:lnTo>
                  <a:close/>
                </a:path>
              </a:pathLst>
            </a:custGeom>
            <a:ln w="4762">
              <a:solidFill>
                <a:srgbClr val="0049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51065" y="6258718"/>
            <a:ext cx="3081431" cy="2326481"/>
          </a:xfrm>
          <a:prstGeom prst="rect">
            <a:avLst/>
          </a:prstGeom>
        </p:spPr>
      </p:pic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846349" y="5400273"/>
          <a:ext cx="6172200" cy="3392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8820"/>
                <a:gridCol w="283845"/>
              </a:tblGrid>
              <a:tr h="105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389E5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800" spc="-25" b="1">
                          <a:solidFill>
                            <a:srgbClr val="389E50"/>
                          </a:solidFill>
                          <a:latin typeface="Tahoma"/>
                          <a:cs typeface="Tahoma"/>
                        </a:rPr>
                        <a:t>18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  <a:tr h="3287395"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dirty="0" sz="1400" spc="-5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DIABETES</a:t>
                      </a:r>
                      <a:r>
                        <a:rPr dirty="0" sz="1400" spc="-4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CANADA:</a:t>
                      </a:r>
                      <a:r>
                        <a:rPr dirty="0" sz="1400" spc="-5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spc="-2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VIDEO </a:t>
                      </a:r>
                      <a:r>
                        <a:rPr dirty="0" sz="1400" spc="-5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—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15938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400" spc="-9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INSULIN</a:t>
                      </a:r>
                      <a:r>
                        <a:rPr dirty="0" sz="1400" spc="-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spc="-9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&amp;</a:t>
                      </a:r>
                      <a:r>
                        <a:rPr dirty="0" sz="1400" spc="-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YOU: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dirty="0" sz="14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spc="-5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GUIDE</a:t>
                      </a:r>
                      <a:r>
                        <a:rPr dirty="0" sz="1400" spc="-1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TO </a:t>
                      </a:r>
                      <a:r>
                        <a:rPr dirty="0" sz="1400" spc="-7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INJECTING</a:t>
                      </a:r>
                      <a:r>
                        <a:rPr dirty="0" sz="14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INSULIN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B="0" marT="154940">
                    <a:lnL w="1270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389E5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77" y="213359"/>
            <a:ext cx="18738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>
                <a:latin typeface="Tahoma"/>
                <a:cs typeface="Tahoma"/>
              </a:rPr>
              <a:t>Insulin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Type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2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Diabetes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9947" y="213359"/>
            <a:ext cx="14909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Tahoma"/>
                <a:cs typeface="Tahoma"/>
              </a:rPr>
              <a:t>September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12,</a:t>
            </a:r>
            <a:r>
              <a:rPr dirty="0" sz="1300" spc="-4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2026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46349" y="1295703"/>
            <a:ext cx="6096000" cy="3340100"/>
            <a:chOff x="846349" y="1295703"/>
            <a:chExt cx="6096000" cy="3340100"/>
          </a:xfrm>
        </p:grpSpPr>
        <p:sp>
          <p:nvSpPr>
            <p:cNvPr id="5" name="object 5"/>
            <p:cNvSpPr/>
            <p:nvPr/>
          </p:nvSpPr>
          <p:spPr>
            <a:xfrm>
              <a:off x="846349" y="1295703"/>
              <a:ext cx="5805805" cy="45720"/>
            </a:xfrm>
            <a:custGeom>
              <a:avLst/>
              <a:gdLst/>
              <a:ahLst/>
              <a:cxnLst/>
              <a:rect l="l" t="t" r="r" b="b"/>
              <a:pathLst>
                <a:path w="5805805" h="45719">
                  <a:moveTo>
                    <a:pt x="5805403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5805403" y="45720"/>
                  </a:lnTo>
                  <a:lnTo>
                    <a:pt x="5805403" y="0"/>
                  </a:lnTo>
                  <a:close/>
                </a:path>
              </a:pathLst>
            </a:custGeom>
            <a:solidFill>
              <a:srgbClr val="389E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46349" y="4577547"/>
              <a:ext cx="6096000" cy="58419"/>
            </a:xfrm>
            <a:custGeom>
              <a:avLst/>
              <a:gdLst/>
              <a:ahLst/>
              <a:cxnLst/>
              <a:rect l="l" t="t" r="r" b="b"/>
              <a:pathLst>
                <a:path w="6096000" h="58420">
                  <a:moveTo>
                    <a:pt x="6096000" y="0"/>
                  </a:moveTo>
                  <a:lnTo>
                    <a:pt x="0" y="0"/>
                  </a:lnTo>
                  <a:lnTo>
                    <a:pt x="0" y="57952"/>
                  </a:lnTo>
                  <a:lnTo>
                    <a:pt x="6096000" y="57952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6731274" y="1244600"/>
            <a:ext cx="1428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solidFill>
                  <a:srgbClr val="389E50"/>
                </a:solidFill>
                <a:latin typeface="Tahoma"/>
                <a:cs typeface="Tahoma"/>
              </a:rPr>
              <a:t>19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260812" y="1407459"/>
            <a:ext cx="2953385" cy="3221990"/>
            <a:chOff x="2260812" y="1407459"/>
            <a:chExt cx="2953385" cy="322199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66005" y="1425956"/>
              <a:ext cx="2548128" cy="319735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47689" y="1407459"/>
              <a:ext cx="2493319" cy="322186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268749" y="2099128"/>
              <a:ext cx="511175" cy="1586230"/>
            </a:xfrm>
            <a:custGeom>
              <a:avLst/>
              <a:gdLst/>
              <a:ahLst/>
              <a:cxnLst/>
              <a:rect l="l" t="t" r="r" b="b"/>
              <a:pathLst>
                <a:path w="511175" h="1586229">
                  <a:moveTo>
                    <a:pt x="510946" y="1585686"/>
                  </a:moveTo>
                  <a:lnTo>
                    <a:pt x="459459" y="1581502"/>
                  </a:lnTo>
                  <a:lnTo>
                    <a:pt x="411504" y="1569502"/>
                  </a:lnTo>
                  <a:lnTo>
                    <a:pt x="368108" y="1550514"/>
                  </a:lnTo>
                  <a:lnTo>
                    <a:pt x="330299" y="1525366"/>
                  </a:lnTo>
                  <a:lnTo>
                    <a:pt x="299103" y="1494886"/>
                  </a:lnTo>
                  <a:lnTo>
                    <a:pt x="275548" y="1459903"/>
                  </a:lnTo>
                  <a:lnTo>
                    <a:pt x="260662" y="1421245"/>
                  </a:lnTo>
                  <a:lnTo>
                    <a:pt x="255472" y="1379740"/>
                  </a:lnTo>
                  <a:lnTo>
                    <a:pt x="255474" y="995001"/>
                  </a:lnTo>
                  <a:lnTo>
                    <a:pt x="250283" y="953495"/>
                  </a:lnTo>
                  <a:lnTo>
                    <a:pt x="235397" y="914837"/>
                  </a:lnTo>
                  <a:lnTo>
                    <a:pt x="211843" y="879854"/>
                  </a:lnTo>
                  <a:lnTo>
                    <a:pt x="180647" y="849374"/>
                  </a:lnTo>
                  <a:lnTo>
                    <a:pt x="142838" y="824226"/>
                  </a:lnTo>
                  <a:lnTo>
                    <a:pt x="99442" y="805238"/>
                  </a:lnTo>
                  <a:lnTo>
                    <a:pt x="51486" y="793238"/>
                  </a:lnTo>
                  <a:lnTo>
                    <a:pt x="0" y="789054"/>
                  </a:lnTo>
                  <a:lnTo>
                    <a:pt x="51486" y="784869"/>
                  </a:lnTo>
                  <a:lnTo>
                    <a:pt x="99442" y="772869"/>
                  </a:lnTo>
                  <a:lnTo>
                    <a:pt x="142838" y="753881"/>
                  </a:lnTo>
                  <a:lnTo>
                    <a:pt x="180647" y="728733"/>
                  </a:lnTo>
                  <a:lnTo>
                    <a:pt x="211843" y="698254"/>
                  </a:lnTo>
                  <a:lnTo>
                    <a:pt x="235397" y="663271"/>
                  </a:lnTo>
                  <a:lnTo>
                    <a:pt x="250283" y="624612"/>
                  </a:lnTo>
                  <a:lnTo>
                    <a:pt x="255474" y="583107"/>
                  </a:lnTo>
                  <a:lnTo>
                    <a:pt x="255474" y="205946"/>
                  </a:lnTo>
                  <a:lnTo>
                    <a:pt x="260664" y="164441"/>
                  </a:lnTo>
                  <a:lnTo>
                    <a:pt x="275550" y="125782"/>
                  </a:lnTo>
                  <a:lnTo>
                    <a:pt x="299105" y="90799"/>
                  </a:lnTo>
                  <a:lnTo>
                    <a:pt x="330300" y="60320"/>
                  </a:lnTo>
                  <a:lnTo>
                    <a:pt x="368110" y="35172"/>
                  </a:lnTo>
                  <a:lnTo>
                    <a:pt x="411506" y="16184"/>
                  </a:lnTo>
                  <a:lnTo>
                    <a:pt x="459461" y="4184"/>
                  </a:lnTo>
                  <a:lnTo>
                    <a:pt x="510948" y="0"/>
                  </a:lnTo>
                </a:path>
              </a:pathLst>
            </a:custGeom>
            <a:ln w="15875">
              <a:solidFill>
                <a:srgbClr val="00499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268749" y="3710214"/>
              <a:ext cx="511175" cy="627380"/>
            </a:xfrm>
            <a:custGeom>
              <a:avLst/>
              <a:gdLst/>
              <a:ahLst/>
              <a:cxnLst/>
              <a:rect l="l" t="t" r="r" b="b"/>
              <a:pathLst>
                <a:path w="511175" h="627379">
                  <a:moveTo>
                    <a:pt x="510946" y="627053"/>
                  </a:moveTo>
                  <a:lnTo>
                    <a:pt x="452368" y="622933"/>
                  </a:lnTo>
                  <a:lnTo>
                    <a:pt x="398595" y="611196"/>
                  </a:lnTo>
                  <a:lnTo>
                    <a:pt x="351160" y="592778"/>
                  </a:lnTo>
                  <a:lnTo>
                    <a:pt x="311597" y="568618"/>
                  </a:lnTo>
                  <a:lnTo>
                    <a:pt x="281439" y="539650"/>
                  </a:lnTo>
                  <a:lnTo>
                    <a:pt x="255472" y="471039"/>
                  </a:lnTo>
                  <a:lnTo>
                    <a:pt x="255473" y="468042"/>
                  </a:lnTo>
                  <a:lnTo>
                    <a:pt x="248726" y="432269"/>
                  </a:lnTo>
                  <a:lnTo>
                    <a:pt x="199348" y="370463"/>
                  </a:lnTo>
                  <a:lnTo>
                    <a:pt x="159785" y="346302"/>
                  </a:lnTo>
                  <a:lnTo>
                    <a:pt x="112350" y="327885"/>
                  </a:lnTo>
                  <a:lnTo>
                    <a:pt x="58577" y="316148"/>
                  </a:lnTo>
                  <a:lnTo>
                    <a:pt x="0" y="312028"/>
                  </a:lnTo>
                  <a:lnTo>
                    <a:pt x="58577" y="307907"/>
                  </a:lnTo>
                  <a:lnTo>
                    <a:pt x="112350" y="296170"/>
                  </a:lnTo>
                  <a:lnTo>
                    <a:pt x="159785" y="277753"/>
                  </a:lnTo>
                  <a:lnTo>
                    <a:pt x="199348" y="253593"/>
                  </a:lnTo>
                  <a:lnTo>
                    <a:pt x="229506" y="224625"/>
                  </a:lnTo>
                  <a:lnTo>
                    <a:pt x="255473" y="156014"/>
                  </a:lnTo>
                  <a:lnTo>
                    <a:pt x="262220" y="120241"/>
                  </a:lnTo>
                  <a:lnTo>
                    <a:pt x="311598" y="58435"/>
                  </a:lnTo>
                  <a:lnTo>
                    <a:pt x="351161" y="34274"/>
                  </a:lnTo>
                  <a:lnTo>
                    <a:pt x="398596" y="15857"/>
                  </a:lnTo>
                  <a:lnTo>
                    <a:pt x="452369" y="4120"/>
                  </a:lnTo>
                  <a:lnTo>
                    <a:pt x="510947" y="0"/>
                  </a:lnTo>
                </a:path>
              </a:pathLst>
            </a:custGeom>
            <a:ln w="15875">
              <a:solidFill>
                <a:srgbClr val="389E5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1452819" y="2798571"/>
            <a:ext cx="77089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ahoma"/>
                <a:cs typeface="Tahoma"/>
              </a:rPr>
              <a:t>Starting</a:t>
            </a:r>
            <a:r>
              <a:rPr dirty="0" sz="900" spc="-5">
                <a:latin typeface="Tahoma"/>
                <a:cs typeface="Tahoma"/>
              </a:rPr>
              <a:t> </a:t>
            </a:r>
            <a:r>
              <a:rPr dirty="0" sz="900" spc="-10">
                <a:latin typeface="Tahoma"/>
                <a:cs typeface="Tahoma"/>
              </a:rPr>
              <a:t>insulin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78541" y="3935476"/>
            <a:ext cx="10648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ahoma"/>
                <a:cs typeface="Tahoma"/>
              </a:rPr>
              <a:t>Assessing</a:t>
            </a:r>
            <a:r>
              <a:rPr dirty="0" sz="900" spc="-1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insulin</a:t>
            </a:r>
            <a:r>
              <a:rPr dirty="0" sz="900" spc="-20">
                <a:latin typeface="Tahoma"/>
                <a:cs typeface="Tahoma"/>
              </a:rPr>
              <a:t> </a:t>
            </a:r>
            <a:r>
              <a:rPr dirty="0" sz="900" spc="-25">
                <a:latin typeface="Tahoma"/>
                <a:cs typeface="Tahoma"/>
              </a:rPr>
              <a:t>use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46349" y="1206500"/>
            <a:ext cx="6096000" cy="3429000"/>
            <a:chOff x="846349" y="1206500"/>
            <a:chExt cx="6096000" cy="3429000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10717" y="1431358"/>
              <a:ext cx="817653" cy="81765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52699" y="1212850"/>
              <a:ext cx="6083300" cy="3416300"/>
            </a:xfrm>
            <a:custGeom>
              <a:avLst/>
              <a:gdLst/>
              <a:ahLst/>
              <a:cxnLst/>
              <a:rect l="l" t="t" r="r" b="b"/>
              <a:pathLst>
                <a:path w="6083300" h="3416300">
                  <a:moveTo>
                    <a:pt x="0" y="0"/>
                  </a:moveTo>
                  <a:lnTo>
                    <a:pt x="6083300" y="0"/>
                  </a:lnTo>
                  <a:lnTo>
                    <a:pt x="6083300" y="3416300"/>
                  </a:lnTo>
                  <a:lnTo>
                    <a:pt x="0" y="34163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/>
          <p:nvPr/>
        </p:nvSpPr>
        <p:spPr>
          <a:xfrm>
            <a:off x="846349" y="6606104"/>
            <a:ext cx="5767070" cy="1042669"/>
          </a:xfrm>
          <a:custGeom>
            <a:avLst/>
            <a:gdLst/>
            <a:ahLst/>
            <a:cxnLst/>
            <a:rect l="l" t="t" r="r" b="b"/>
            <a:pathLst>
              <a:path w="5767070" h="1042670">
                <a:moveTo>
                  <a:pt x="5245878" y="0"/>
                </a:moveTo>
                <a:lnTo>
                  <a:pt x="0" y="0"/>
                </a:lnTo>
                <a:lnTo>
                  <a:pt x="0" y="1042217"/>
                </a:lnTo>
                <a:lnTo>
                  <a:pt x="5245878" y="1042217"/>
                </a:lnTo>
                <a:lnTo>
                  <a:pt x="5766980" y="521111"/>
                </a:lnTo>
                <a:lnTo>
                  <a:pt x="5245878" y="0"/>
                </a:lnTo>
                <a:close/>
              </a:path>
            </a:pathLst>
          </a:custGeom>
          <a:solidFill>
            <a:srgbClr val="004990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846349" y="5400273"/>
          <a:ext cx="6172200" cy="3392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8820"/>
                <a:gridCol w="283845"/>
              </a:tblGrid>
              <a:tr h="105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389E5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800" spc="-25" b="1">
                          <a:solidFill>
                            <a:srgbClr val="389E50"/>
                          </a:solidFill>
                          <a:latin typeface="Tahoma"/>
                          <a:cs typeface="Tahoma"/>
                        </a:rPr>
                        <a:t>20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  <a:tr h="32873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454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800" spc="-1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STARTING</a:t>
                      </a:r>
                      <a:r>
                        <a:rPr dirty="0" sz="1800" spc="-8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INSULIN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386715" indent="-143510">
                        <a:lnSpc>
                          <a:spcPts val="1415"/>
                        </a:lnSpc>
                        <a:spcBef>
                          <a:spcPts val="335"/>
                        </a:spcBef>
                        <a:buFont typeface="Arial"/>
                        <a:buChar char="•"/>
                        <a:tabLst>
                          <a:tab pos="386715" algn="l"/>
                        </a:tabLst>
                      </a:pPr>
                      <a:r>
                        <a:rPr dirty="0" sz="12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INDIVIDUALIZE</a:t>
                      </a:r>
                      <a:r>
                        <a:rPr dirty="0" sz="1200" spc="-3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7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/</a:t>
                      </a:r>
                      <a:r>
                        <a:rPr dirty="0" sz="1200" spc="-3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6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CHOOSE</a:t>
                      </a:r>
                      <a:r>
                        <a:rPr dirty="0" sz="1200" spc="-3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the</a:t>
                      </a:r>
                      <a:r>
                        <a:rPr dirty="0" sz="1200" spc="-4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3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Insulin</a:t>
                      </a:r>
                      <a:r>
                        <a:rPr dirty="0" sz="1200" spc="-3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2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Regimen</a:t>
                      </a:r>
                      <a:r>
                        <a:rPr dirty="0" sz="1200" spc="-3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and</a:t>
                      </a:r>
                      <a:r>
                        <a:rPr dirty="0" sz="1200" spc="-3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2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Type</a:t>
                      </a:r>
                      <a:endParaRPr sz="1200">
                        <a:latin typeface="Tahoma"/>
                        <a:cs typeface="Tahoma"/>
                      </a:endParaRPr>
                    </a:p>
                    <a:p>
                      <a:pPr lvl="1" marL="615315" indent="-143510">
                        <a:lnSpc>
                          <a:spcPts val="1390"/>
                        </a:lnSpc>
                        <a:buFont typeface="Arial"/>
                        <a:buChar char="•"/>
                        <a:tabLst>
                          <a:tab pos="615315" algn="l"/>
                        </a:tabLst>
                      </a:pPr>
                      <a:r>
                        <a:rPr dirty="0" sz="1200" spc="-3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Insulin</a:t>
                      </a:r>
                      <a:r>
                        <a:rPr dirty="0" sz="1200" spc="-4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2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Regimens</a:t>
                      </a:r>
                      <a:r>
                        <a:rPr dirty="0" sz="1200" spc="-4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→</a:t>
                      </a:r>
                      <a:r>
                        <a:rPr dirty="0" sz="1200" spc="3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Quick</a:t>
                      </a:r>
                      <a:r>
                        <a:rPr dirty="0" sz="1200" spc="-4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Reference</a:t>
                      </a:r>
                      <a:r>
                        <a:rPr dirty="0" sz="1200" spc="-4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Guide,</a:t>
                      </a:r>
                      <a:r>
                        <a:rPr dirty="0" sz="1200" spc="-4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panel</a:t>
                      </a:r>
                      <a:r>
                        <a:rPr dirty="0" sz="1200" spc="-5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2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11</a:t>
                      </a:r>
                      <a:endParaRPr sz="1200">
                        <a:latin typeface="Tahoma"/>
                        <a:cs typeface="Tahoma"/>
                      </a:endParaRPr>
                    </a:p>
                    <a:p>
                      <a:pPr lvl="1" marL="615315" indent="-143510">
                        <a:lnSpc>
                          <a:spcPts val="1415"/>
                        </a:lnSpc>
                        <a:buFont typeface="Arial"/>
                        <a:buChar char="•"/>
                        <a:tabLst>
                          <a:tab pos="615315" algn="l"/>
                        </a:tabLst>
                      </a:pPr>
                      <a:r>
                        <a:rPr dirty="0" sz="1200" spc="-3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Insulin</a:t>
                      </a:r>
                      <a:r>
                        <a:rPr dirty="0" sz="1200" spc="-4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Type</a:t>
                      </a:r>
                      <a:r>
                        <a:rPr dirty="0" sz="1200" spc="-4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→</a:t>
                      </a:r>
                      <a:r>
                        <a:rPr dirty="0" sz="1200" spc="3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3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Insulin</a:t>
                      </a:r>
                      <a:r>
                        <a:rPr dirty="0" sz="1200" spc="-4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Prescription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389E5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77" y="213359"/>
            <a:ext cx="18738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>
                <a:latin typeface="Tahoma"/>
                <a:cs typeface="Tahoma"/>
              </a:rPr>
              <a:t>Insulin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Type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2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Diabetes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9947" y="213359"/>
            <a:ext cx="14909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Tahoma"/>
                <a:cs typeface="Tahoma"/>
              </a:rPr>
              <a:t>September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12,</a:t>
            </a:r>
            <a:r>
              <a:rPr dirty="0" sz="1300" spc="-4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2026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43809" y="1295703"/>
            <a:ext cx="6098540" cy="3340100"/>
            <a:chOff x="843809" y="1295703"/>
            <a:chExt cx="6098540" cy="3340100"/>
          </a:xfrm>
        </p:grpSpPr>
        <p:sp>
          <p:nvSpPr>
            <p:cNvPr id="5" name="object 5"/>
            <p:cNvSpPr/>
            <p:nvPr/>
          </p:nvSpPr>
          <p:spPr>
            <a:xfrm>
              <a:off x="846349" y="1295703"/>
              <a:ext cx="5805805" cy="45720"/>
            </a:xfrm>
            <a:custGeom>
              <a:avLst/>
              <a:gdLst/>
              <a:ahLst/>
              <a:cxnLst/>
              <a:rect l="l" t="t" r="r" b="b"/>
              <a:pathLst>
                <a:path w="5805805" h="45719">
                  <a:moveTo>
                    <a:pt x="5805403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5805403" y="45720"/>
                  </a:lnTo>
                  <a:lnTo>
                    <a:pt x="5805403" y="0"/>
                  </a:lnTo>
                  <a:close/>
                </a:path>
              </a:pathLst>
            </a:custGeom>
            <a:solidFill>
              <a:srgbClr val="389E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46349" y="4577547"/>
              <a:ext cx="6096000" cy="58419"/>
            </a:xfrm>
            <a:custGeom>
              <a:avLst/>
              <a:gdLst/>
              <a:ahLst/>
              <a:cxnLst/>
              <a:rect l="l" t="t" r="r" b="b"/>
              <a:pathLst>
                <a:path w="6096000" h="58420">
                  <a:moveTo>
                    <a:pt x="6096000" y="0"/>
                  </a:moveTo>
                  <a:lnTo>
                    <a:pt x="0" y="0"/>
                  </a:lnTo>
                  <a:lnTo>
                    <a:pt x="0" y="57952"/>
                  </a:lnTo>
                  <a:lnTo>
                    <a:pt x="6096000" y="57952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46349" y="13973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4">
                  <a:moveTo>
                    <a:pt x="5508079" y="0"/>
                  </a:moveTo>
                  <a:lnTo>
                    <a:pt x="0" y="0"/>
                  </a:lnTo>
                  <a:lnTo>
                    <a:pt x="0" y="594648"/>
                  </a:lnTo>
                  <a:lnTo>
                    <a:pt x="5508079" y="594648"/>
                  </a:lnTo>
                  <a:lnTo>
                    <a:pt x="5805402" y="297324"/>
                  </a:lnTo>
                  <a:lnTo>
                    <a:pt x="5508079" y="0"/>
                  </a:lnTo>
                  <a:close/>
                </a:path>
              </a:pathLst>
            </a:custGeom>
            <a:solidFill>
              <a:srgbClr val="00499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846349" y="13973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4">
                  <a:moveTo>
                    <a:pt x="0" y="0"/>
                  </a:moveTo>
                  <a:lnTo>
                    <a:pt x="5508079" y="0"/>
                  </a:lnTo>
                  <a:lnTo>
                    <a:pt x="5805403" y="297324"/>
                  </a:lnTo>
                  <a:lnTo>
                    <a:pt x="5508079" y="594649"/>
                  </a:lnTo>
                  <a:lnTo>
                    <a:pt x="0" y="594649"/>
                  </a:lnTo>
                  <a:lnTo>
                    <a:pt x="0" y="0"/>
                  </a:lnTo>
                  <a:close/>
                </a:path>
              </a:pathLst>
            </a:custGeom>
            <a:ln w="4762">
              <a:solidFill>
                <a:srgbClr val="0049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6731274" y="1244600"/>
            <a:ext cx="1428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solidFill>
                  <a:srgbClr val="389E50"/>
                </a:solidFill>
                <a:latin typeface="Tahoma"/>
                <a:cs typeface="Tahoma"/>
              </a:rPr>
              <a:t>21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9686" y="1560576"/>
            <a:ext cx="190817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30" b="1">
                <a:solidFill>
                  <a:srgbClr val="FFFFFF"/>
                </a:solidFill>
                <a:latin typeface="Tahoma"/>
                <a:cs typeface="Tahoma"/>
              </a:rPr>
              <a:t>INSULIN</a:t>
            </a:r>
            <a:r>
              <a:rPr dirty="0" sz="1600" spc="-6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600" spc="-75" b="1">
                <a:solidFill>
                  <a:srgbClr val="FFFFFF"/>
                </a:solidFill>
                <a:latin typeface="Tahoma"/>
                <a:cs typeface="Tahoma"/>
              </a:rPr>
              <a:t>REGIMENS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46349" y="1206500"/>
            <a:ext cx="6096000" cy="3429000"/>
            <a:chOff x="846349" y="1206500"/>
            <a:chExt cx="6096000" cy="342900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02125" y="2023363"/>
              <a:ext cx="3669791" cy="251155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085214" y="2007088"/>
              <a:ext cx="3613785" cy="2453005"/>
            </a:xfrm>
            <a:custGeom>
              <a:avLst/>
              <a:gdLst/>
              <a:ahLst/>
              <a:cxnLst/>
              <a:rect l="l" t="t" r="r" b="b"/>
              <a:pathLst>
                <a:path w="3613785" h="2453004">
                  <a:moveTo>
                    <a:pt x="3613354" y="0"/>
                  </a:moveTo>
                  <a:lnTo>
                    <a:pt x="0" y="0"/>
                  </a:lnTo>
                  <a:lnTo>
                    <a:pt x="0" y="2452706"/>
                  </a:lnTo>
                  <a:lnTo>
                    <a:pt x="3613354" y="2452706"/>
                  </a:lnTo>
                  <a:lnTo>
                    <a:pt x="36133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085214" y="2007088"/>
              <a:ext cx="3613785" cy="2453005"/>
            </a:xfrm>
            <a:custGeom>
              <a:avLst/>
              <a:gdLst/>
              <a:ahLst/>
              <a:cxnLst/>
              <a:rect l="l" t="t" r="r" b="b"/>
              <a:pathLst>
                <a:path w="3613785" h="2453004">
                  <a:moveTo>
                    <a:pt x="0" y="0"/>
                  </a:moveTo>
                  <a:lnTo>
                    <a:pt x="3613355" y="0"/>
                  </a:lnTo>
                  <a:lnTo>
                    <a:pt x="3613355" y="2452706"/>
                  </a:lnTo>
                  <a:lnTo>
                    <a:pt x="0" y="2452706"/>
                  </a:lnTo>
                  <a:lnTo>
                    <a:pt x="0" y="0"/>
                  </a:lnTo>
                  <a:close/>
                </a:path>
              </a:pathLst>
            </a:custGeom>
            <a:ln w="476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52765" y="2042318"/>
              <a:ext cx="3483168" cy="232648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852699" y="1212850"/>
              <a:ext cx="6083300" cy="3416300"/>
            </a:xfrm>
            <a:custGeom>
              <a:avLst/>
              <a:gdLst/>
              <a:ahLst/>
              <a:cxnLst/>
              <a:rect l="l" t="t" r="r" b="b"/>
              <a:pathLst>
                <a:path w="6083300" h="3416300">
                  <a:moveTo>
                    <a:pt x="0" y="0"/>
                  </a:moveTo>
                  <a:lnTo>
                    <a:pt x="6083300" y="0"/>
                  </a:lnTo>
                  <a:lnTo>
                    <a:pt x="6083300" y="3416300"/>
                  </a:lnTo>
                  <a:lnTo>
                    <a:pt x="0" y="34163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/>
          <p:nvPr/>
        </p:nvSpPr>
        <p:spPr>
          <a:xfrm>
            <a:off x="846349" y="6606104"/>
            <a:ext cx="5767070" cy="1042669"/>
          </a:xfrm>
          <a:custGeom>
            <a:avLst/>
            <a:gdLst/>
            <a:ahLst/>
            <a:cxnLst/>
            <a:rect l="l" t="t" r="r" b="b"/>
            <a:pathLst>
              <a:path w="5767070" h="1042670">
                <a:moveTo>
                  <a:pt x="5245878" y="0"/>
                </a:moveTo>
                <a:lnTo>
                  <a:pt x="0" y="0"/>
                </a:lnTo>
                <a:lnTo>
                  <a:pt x="0" y="1042217"/>
                </a:lnTo>
                <a:lnTo>
                  <a:pt x="5245878" y="1042217"/>
                </a:lnTo>
                <a:lnTo>
                  <a:pt x="5766980" y="521111"/>
                </a:lnTo>
                <a:lnTo>
                  <a:pt x="5245878" y="0"/>
                </a:lnTo>
                <a:close/>
              </a:path>
            </a:pathLst>
          </a:custGeom>
          <a:solidFill>
            <a:srgbClr val="00499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21338" y="6682657"/>
            <a:ext cx="860687" cy="860687"/>
          </a:xfrm>
          <a:prstGeom prst="rect">
            <a:avLst/>
          </a:prstGeom>
        </p:spPr>
      </p:pic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846349" y="5400273"/>
          <a:ext cx="6172200" cy="3392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8820"/>
                <a:gridCol w="283845"/>
              </a:tblGrid>
              <a:tr h="105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389E5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800" spc="-25" b="1">
                          <a:solidFill>
                            <a:srgbClr val="389E50"/>
                          </a:solidFill>
                          <a:latin typeface="Tahoma"/>
                          <a:cs typeface="Tahoma"/>
                        </a:rPr>
                        <a:t>22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  <a:tr h="32873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29565">
                        <a:lnSpc>
                          <a:spcPct val="100000"/>
                        </a:lnSpc>
                      </a:pPr>
                      <a:r>
                        <a:rPr dirty="0" sz="1800" spc="-15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INSULIN</a:t>
                      </a:r>
                      <a:r>
                        <a:rPr dirty="0" sz="1800" spc="-3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3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PRESCRIPTION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marL="652780" marR="1706245" indent="-126364">
                        <a:lnSpc>
                          <a:spcPts val="1700"/>
                        </a:lnSpc>
                        <a:spcBef>
                          <a:spcPts val="660"/>
                        </a:spcBef>
                        <a:buFont typeface="Arial"/>
                        <a:buChar char="•"/>
                        <a:tabLst>
                          <a:tab pos="652780" algn="l"/>
                        </a:tabLst>
                      </a:pPr>
                      <a:r>
                        <a:rPr dirty="0" sz="16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INDIVIDUALIZING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1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/</a:t>
                      </a:r>
                      <a:r>
                        <a:rPr dirty="0" sz="1600" spc="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7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CHOOSING</a:t>
                      </a:r>
                      <a:r>
                        <a:rPr dirty="0" sz="1600" spc="1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2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THE 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INSULIN</a:t>
                      </a:r>
                      <a:r>
                        <a:rPr dirty="0" sz="16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TYPE </a:t>
                      </a:r>
                      <a:r>
                        <a:rPr dirty="0" sz="1200" spc="9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AND</a:t>
                      </a:r>
                      <a:r>
                        <a:rPr dirty="0" sz="1200" spc="-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2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REGIMEN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389E5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77" y="213359"/>
            <a:ext cx="18738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>
                <a:latin typeface="Tahoma"/>
                <a:cs typeface="Tahoma"/>
              </a:rPr>
              <a:t>Insulin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Type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2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Diabetes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9947" y="213359"/>
            <a:ext cx="14909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Tahoma"/>
                <a:cs typeface="Tahoma"/>
              </a:rPr>
              <a:t>September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12,</a:t>
            </a:r>
            <a:r>
              <a:rPr dirty="0" sz="1300" spc="-4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2026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46349" y="1295703"/>
            <a:ext cx="6096000" cy="3340100"/>
            <a:chOff x="846349" y="1295703"/>
            <a:chExt cx="6096000" cy="3340100"/>
          </a:xfrm>
        </p:grpSpPr>
        <p:sp>
          <p:nvSpPr>
            <p:cNvPr id="5" name="object 5"/>
            <p:cNvSpPr/>
            <p:nvPr/>
          </p:nvSpPr>
          <p:spPr>
            <a:xfrm>
              <a:off x="846349" y="1295703"/>
              <a:ext cx="5805805" cy="45720"/>
            </a:xfrm>
            <a:custGeom>
              <a:avLst/>
              <a:gdLst/>
              <a:ahLst/>
              <a:cxnLst/>
              <a:rect l="l" t="t" r="r" b="b"/>
              <a:pathLst>
                <a:path w="5805805" h="45719">
                  <a:moveTo>
                    <a:pt x="5805403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5805403" y="45720"/>
                  </a:lnTo>
                  <a:lnTo>
                    <a:pt x="5805403" y="0"/>
                  </a:lnTo>
                  <a:close/>
                </a:path>
              </a:pathLst>
            </a:custGeom>
            <a:solidFill>
              <a:srgbClr val="389E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46349" y="4577547"/>
              <a:ext cx="6096000" cy="58419"/>
            </a:xfrm>
            <a:custGeom>
              <a:avLst/>
              <a:gdLst/>
              <a:ahLst/>
              <a:cxnLst/>
              <a:rect l="l" t="t" r="r" b="b"/>
              <a:pathLst>
                <a:path w="6096000" h="58420">
                  <a:moveTo>
                    <a:pt x="6096000" y="0"/>
                  </a:moveTo>
                  <a:lnTo>
                    <a:pt x="0" y="0"/>
                  </a:lnTo>
                  <a:lnTo>
                    <a:pt x="0" y="57952"/>
                  </a:lnTo>
                  <a:lnTo>
                    <a:pt x="6096000" y="57952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7157" y="1383284"/>
              <a:ext cx="3938016" cy="304190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51249" y="1362308"/>
              <a:ext cx="3888412" cy="3014647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341964" y="4415028"/>
            <a:ext cx="407606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5">
                <a:latin typeface="Tahoma"/>
                <a:cs typeface="Tahoma"/>
                <a:hlinkClick r:id="rId4"/>
              </a:rPr>
              <a:t>https://guidelines.diabetes.ca/GuideLines/media/Docs/Key%20Messages/Insulin_Prescription_EN_09_23.pdf</a:t>
            </a:r>
            <a:endParaRPr sz="700">
              <a:latin typeface="Tahoma"/>
              <a:cs typeface="Tahom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70928" y="3713318"/>
            <a:ext cx="817653" cy="817653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724097" y="1238503"/>
            <a:ext cx="1428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389E50"/>
                </a:solidFill>
                <a:latin typeface="Tahoma"/>
                <a:cs typeface="Tahoma"/>
              </a:rPr>
              <a:t>23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52699" y="1212850"/>
            <a:ext cx="6083300" cy="3416300"/>
          </a:xfrm>
          <a:custGeom>
            <a:avLst/>
            <a:gdLst/>
            <a:ahLst/>
            <a:cxnLst/>
            <a:rect l="l" t="t" r="r" b="b"/>
            <a:pathLst>
              <a:path w="6083300" h="3416300">
                <a:moveTo>
                  <a:pt x="0" y="0"/>
                </a:moveTo>
                <a:lnTo>
                  <a:pt x="6083300" y="0"/>
                </a:lnTo>
                <a:lnTo>
                  <a:pt x="6083300" y="3416300"/>
                </a:lnTo>
                <a:lnTo>
                  <a:pt x="0" y="34163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3" name="object 13"/>
          <p:cNvGrpSpPr/>
          <p:nvPr/>
        </p:nvGrpSpPr>
        <p:grpSpPr>
          <a:xfrm>
            <a:off x="846349" y="5512103"/>
            <a:ext cx="6096000" cy="3340100"/>
            <a:chOff x="846349" y="5512103"/>
            <a:chExt cx="6096000" cy="3340100"/>
          </a:xfrm>
        </p:grpSpPr>
        <p:sp>
          <p:nvSpPr>
            <p:cNvPr id="14" name="object 14"/>
            <p:cNvSpPr/>
            <p:nvPr/>
          </p:nvSpPr>
          <p:spPr>
            <a:xfrm>
              <a:off x="846349" y="5512103"/>
              <a:ext cx="5805805" cy="45720"/>
            </a:xfrm>
            <a:custGeom>
              <a:avLst/>
              <a:gdLst/>
              <a:ahLst/>
              <a:cxnLst/>
              <a:rect l="l" t="t" r="r" b="b"/>
              <a:pathLst>
                <a:path w="5805805" h="45720">
                  <a:moveTo>
                    <a:pt x="5805403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5805403" y="45720"/>
                  </a:lnTo>
                  <a:lnTo>
                    <a:pt x="5805403" y="0"/>
                  </a:lnTo>
                  <a:close/>
                </a:path>
              </a:pathLst>
            </a:custGeom>
            <a:solidFill>
              <a:srgbClr val="389E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846349" y="8793946"/>
              <a:ext cx="6096000" cy="58419"/>
            </a:xfrm>
            <a:custGeom>
              <a:avLst/>
              <a:gdLst/>
              <a:ahLst/>
              <a:cxnLst/>
              <a:rect l="l" t="t" r="r" b="b"/>
              <a:pathLst>
                <a:path w="6096000" h="58420">
                  <a:moveTo>
                    <a:pt x="6096000" y="0"/>
                  </a:moveTo>
                  <a:lnTo>
                    <a:pt x="0" y="0"/>
                  </a:lnTo>
                  <a:lnTo>
                    <a:pt x="0" y="57953"/>
                  </a:lnTo>
                  <a:lnTo>
                    <a:pt x="6096000" y="57953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1341964" y="8631428"/>
            <a:ext cx="407606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5">
                <a:latin typeface="Tahoma"/>
                <a:cs typeface="Tahoma"/>
                <a:hlinkClick r:id="rId4"/>
              </a:rPr>
              <a:t>https://guidelines.diabetes.ca/GuideLines/media/Docs/Key%20Messages/Insulin_Prescription_EN_09_23.pdf</a:t>
            </a:r>
            <a:endParaRPr sz="70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954034" y="5578708"/>
            <a:ext cx="4934585" cy="3169285"/>
            <a:chOff x="1954034" y="5578708"/>
            <a:chExt cx="4934585" cy="3169285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7157" y="5599684"/>
              <a:ext cx="3938016" cy="304190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54034" y="5578708"/>
              <a:ext cx="3895857" cy="305527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70928" y="7929718"/>
              <a:ext cx="817653" cy="817653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6724097" y="5454903"/>
            <a:ext cx="1428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389E50"/>
                </a:solidFill>
                <a:latin typeface="Tahoma"/>
                <a:cs typeface="Tahoma"/>
              </a:rPr>
              <a:t>24</a:t>
            </a:r>
            <a:endParaRPr sz="800">
              <a:latin typeface="Tahoma"/>
              <a:cs typeface="Tahom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52699" y="5429250"/>
            <a:ext cx="6083300" cy="3416300"/>
          </a:xfrm>
          <a:custGeom>
            <a:avLst/>
            <a:gdLst/>
            <a:ahLst/>
            <a:cxnLst/>
            <a:rect l="l" t="t" r="r" b="b"/>
            <a:pathLst>
              <a:path w="6083300" h="3416300">
                <a:moveTo>
                  <a:pt x="0" y="0"/>
                </a:moveTo>
                <a:lnTo>
                  <a:pt x="6083300" y="0"/>
                </a:lnTo>
                <a:lnTo>
                  <a:pt x="6083300" y="3416300"/>
                </a:lnTo>
                <a:lnTo>
                  <a:pt x="0" y="34163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77" y="213359"/>
            <a:ext cx="18738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>
                <a:latin typeface="Tahoma"/>
                <a:cs typeface="Tahoma"/>
              </a:rPr>
              <a:t>Insulin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Type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2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Diabetes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9947" y="213359"/>
            <a:ext cx="14909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Tahoma"/>
                <a:cs typeface="Tahoma"/>
              </a:rPr>
              <a:t>September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12,</a:t>
            </a:r>
            <a:r>
              <a:rPr dirty="0" sz="1300" spc="-4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2026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46349" y="1295703"/>
            <a:ext cx="6096000" cy="3340100"/>
            <a:chOff x="846349" y="1295703"/>
            <a:chExt cx="6096000" cy="3340100"/>
          </a:xfrm>
        </p:grpSpPr>
        <p:sp>
          <p:nvSpPr>
            <p:cNvPr id="5" name="object 5"/>
            <p:cNvSpPr/>
            <p:nvPr/>
          </p:nvSpPr>
          <p:spPr>
            <a:xfrm>
              <a:off x="846349" y="1295703"/>
              <a:ext cx="5805805" cy="45720"/>
            </a:xfrm>
            <a:custGeom>
              <a:avLst/>
              <a:gdLst/>
              <a:ahLst/>
              <a:cxnLst/>
              <a:rect l="l" t="t" r="r" b="b"/>
              <a:pathLst>
                <a:path w="5805805" h="45719">
                  <a:moveTo>
                    <a:pt x="5805403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5805403" y="45720"/>
                  </a:lnTo>
                  <a:lnTo>
                    <a:pt x="5805403" y="0"/>
                  </a:lnTo>
                  <a:close/>
                </a:path>
              </a:pathLst>
            </a:custGeom>
            <a:solidFill>
              <a:srgbClr val="389E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46349" y="4577547"/>
              <a:ext cx="6096000" cy="58419"/>
            </a:xfrm>
            <a:custGeom>
              <a:avLst/>
              <a:gdLst/>
              <a:ahLst/>
              <a:cxnLst/>
              <a:rect l="l" t="t" r="r" b="b"/>
              <a:pathLst>
                <a:path w="6096000" h="58420">
                  <a:moveTo>
                    <a:pt x="6096000" y="0"/>
                  </a:moveTo>
                  <a:lnTo>
                    <a:pt x="0" y="0"/>
                  </a:lnTo>
                  <a:lnTo>
                    <a:pt x="0" y="57952"/>
                  </a:lnTo>
                  <a:lnTo>
                    <a:pt x="6096000" y="57952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341964" y="4415028"/>
            <a:ext cx="4076065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5">
                <a:latin typeface="Tahoma"/>
                <a:cs typeface="Tahoma"/>
                <a:hlinkClick r:id="rId2"/>
              </a:rPr>
              <a:t>https://guidelines.diabetes.ca/GuideLines/media/Docs/Key%20Messages/Insulin_Prescription_EN_09_23.pdf</a:t>
            </a:r>
            <a:endParaRPr sz="7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46349" y="1362308"/>
            <a:ext cx="6047740" cy="3169285"/>
            <a:chOff x="846349" y="1362308"/>
            <a:chExt cx="6047740" cy="316928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7309" y="1383284"/>
              <a:ext cx="5949696" cy="16764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6349" y="1362308"/>
              <a:ext cx="6047383" cy="162182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70928" y="3713318"/>
              <a:ext cx="817653" cy="817653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6724097" y="1238503"/>
            <a:ext cx="1428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389E50"/>
                </a:solidFill>
                <a:latin typeface="Tahoma"/>
                <a:cs typeface="Tahoma"/>
              </a:rPr>
              <a:t>25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52699" y="1212850"/>
            <a:ext cx="6083300" cy="3416300"/>
          </a:xfrm>
          <a:custGeom>
            <a:avLst/>
            <a:gdLst/>
            <a:ahLst/>
            <a:cxnLst/>
            <a:rect l="l" t="t" r="r" b="b"/>
            <a:pathLst>
              <a:path w="6083300" h="3416300">
                <a:moveTo>
                  <a:pt x="0" y="0"/>
                </a:moveTo>
                <a:lnTo>
                  <a:pt x="6083300" y="0"/>
                </a:lnTo>
                <a:lnTo>
                  <a:pt x="6083300" y="3416300"/>
                </a:lnTo>
                <a:lnTo>
                  <a:pt x="0" y="34163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4" name="object 14"/>
          <p:cNvGrpSpPr/>
          <p:nvPr/>
        </p:nvGrpSpPr>
        <p:grpSpPr>
          <a:xfrm>
            <a:off x="846349" y="5512103"/>
            <a:ext cx="6096000" cy="3340100"/>
            <a:chOff x="846349" y="5512103"/>
            <a:chExt cx="6096000" cy="3340100"/>
          </a:xfrm>
        </p:grpSpPr>
        <p:sp>
          <p:nvSpPr>
            <p:cNvPr id="15" name="object 15"/>
            <p:cNvSpPr/>
            <p:nvPr/>
          </p:nvSpPr>
          <p:spPr>
            <a:xfrm>
              <a:off x="846349" y="5512103"/>
              <a:ext cx="5805805" cy="45720"/>
            </a:xfrm>
            <a:custGeom>
              <a:avLst/>
              <a:gdLst/>
              <a:ahLst/>
              <a:cxnLst/>
              <a:rect l="l" t="t" r="r" b="b"/>
              <a:pathLst>
                <a:path w="5805805" h="45720">
                  <a:moveTo>
                    <a:pt x="5805403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5805403" y="45720"/>
                  </a:lnTo>
                  <a:lnTo>
                    <a:pt x="5805403" y="0"/>
                  </a:lnTo>
                  <a:close/>
                </a:path>
              </a:pathLst>
            </a:custGeom>
            <a:solidFill>
              <a:srgbClr val="389E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846349" y="8793946"/>
              <a:ext cx="6096000" cy="58419"/>
            </a:xfrm>
            <a:custGeom>
              <a:avLst/>
              <a:gdLst/>
              <a:ahLst/>
              <a:cxnLst/>
              <a:rect l="l" t="t" r="r" b="b"/>
              <a:pathLst>
                <a:path w="6096000" h="58420">
                  <a:moveTo>
                    <a:pt x="6096000" y="0"/>
                  </a:moveTo>
                  <a:lnTo>
                    <a:pt x="0" y="0"/>
                  </a:lnTo>
                  <a:lnTo>
                    <a:pt x="0" y="57953"/>
                  </a:lnTo>
                  <a:lnTo>
                    <a:pt x="6096000" y="57953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7245" y="5547867"/>
              <a:ext cx="5529072" cy="170078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56348" y="5645085"/>
              <a:ext cx="5232111" cy="1407788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1315261" y="8485123"/>
            <a:ext cx="432816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5">
                <a:latin typeface="Tahoma"/>
                <a:cs typeface="Tahoma"/>
                <a:hlinkClick r:id="rId8"/>
              </a:rPr>
              <a:t>https://guidelines.diabetes.ca/getmedia/04c4a238-</a:t>
            </a:r>
            <a:r>
              <a:rPr dirty="0" sz="700" spc="-10">
                <a:latin typeface="Tahoma"/>
                <a:cs typeface="Tahoma"/>
                <a:hlinkClick r:id="rId8"/>
              </a:rPr>
              <a:t>6778-</a:t>
            </a:r>
            <a:r>
              <a:rPr dirty="0" sz="700" spc="-25">
                <a:latin typeface="Tahoma"/>
                <a:cs typeface="Tahoma"/>
                <a:hlinkClick r:id="rId8"/>
              </a:rPr>
              <a:t>4a6c-</a:t>
            </a:r>
            <a:r>
              <a:rPr dirty="0" sz="700" spc="-20">
                <a:latin typeface="Tahoma"/>
                <a:cs typeface="Tahoma"/>
                <a:hlinkClick r:id="rId8"/>
              </a:rPr>
              <a:t>80d6-</a:t>
            </a:r>
            <a:r>
              <a:rPr dirty="0" sz="700" spc="-10">
                <a:latin typeface="Tahoma"/>
                <a:cs typeface="Tahoma"/>
                <a:hlinkClick r:id="rId8"/>
              </a:rPr>
              <a:t>50c61e6d9145/Insulin_Prescription_10_24.pdf</a:t>
            </a:r>
            <a:endParaRPr sz="7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115829" y="6289156"/>
            <a:ext cx="229235" cy="3340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ts val="1255"/>
              </a:lnSpc>
              <a:spcBef>
                <a:spcPts val="125"/>
              </a:spcBef>
            </a:pPr>
            <a:r>
              <a:rPr dirty="0" sz="1050" spc="-25">
                <a:solidFill>
                  <a:srgbClr val="1E3266"/>
                </a:solidFill>
                <a:latin typeface="Arial"/>
                <a:cs typeface="Arial"/>
              </a:rPr>
              <a:t>10</a:t>
            </a:r>
            <a:endParaRPr sz="1050">
              <a:latin typeface="Arial"/>
              <a:cs typeface="Arial"/>
            </a:endParaRPr>
          </a:p>
          <a:p>
            <a:pPr marL="45085">
              <a:lnSpc>
                <a:spcPts val="1135"/>
              </a:lnSpc>
            </a:pPr>
            <a:r>
              <a:rPr dirty="0" sz="950" spc="-50">
                <a:solidFill>
                  <a:srgbClr val="1E3266"/>
                </a:solidFill>
                <a:latin typeface="Arial"/>
                <a:cs typeface="Arial"/>
              </a:rPr>
              <a:t>day</a:t>
            </a:r>
            <a:endParaRPr sz="9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65358" y="6225147"/>
            <a:ext cx="824865" cy="49530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11760" marR="5080" indent="-99695">
              <a:lnSpc>
                <a:spcPts val="1030"/>
              </a:lnSpc>
              <a:spcBef>
                <a:spcPts val="355"/>
              </a:spcBef>
            </a:pPr>
            <a:r>
              <a:rPr dirty="0" sz="1050">
                <a:solidFill>
                  <a:srgbClr val="1E3266"/>
                </a:solidFill>
                <a:latin typeface="Arial"/>
                <a:cs typeface="Arial"/>
              </a:rPr>
              <a:t>in</a:t>
            </a:r>
            <a:r>
              <a:rPr dirty="0" sz="1050" spc="-60">
                <a:solidFill>
                  <a:srgbClr val="1E3266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1E3266"/>
                </a:solidFill>
                <a:latin typeface="Arial"/>
                <a:cs typeface="Arial"/>
              </a:rPr>
              <a:t>the</a:t>
            </a:r>
            <a:r>
              <a:rPr dirty="0" sz="1050" spc="-55">
                <a:solidFill>
                  <a:srgbClr val="1E3266"/>
                </a:solidFill>
                <a:latin typeface="Arial"/>
                <a:cs typeface="Arial"/>
              </a:rPr>
              <a:t> </a:t>
            </a:r>
            <a:r>
              <a:rPr dirty="0" sz="1050" spc="-40">
                <a:solidFill>
                  <a:srgbClr val="1E3266"/>
                </a:solidFill>
                <a:latin typeface="Arial"/>
                <a:cs typeface="Arial"/>
              </a:rPr>
              <a:t>morning </a:t>
            </a:r>
            <a:r>
              <a:rPr dirty="0" sz="1050" spc="-50">
                <a:solidFill>
                  <a:srgbClr val="1E3266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  <a:p>
            <a:pPr marL="526415">
              <a:lnSpc>
                <a:spcPct val="100000"/>
              </a:lnSpc>
              <a:spcBef>
                <a:spcPts val="235"/>
              </a:spcBef>
            </a:pPr>
            <a:r>
              <a:rPr dirty="0" sz="950" spc="-30">
                <a:solidFill>
                  <a:srgbClr val="1E3266"/>
                </a:solidFill>
                <a:latin typeface="Arial"/>
                <a:cs typeface="Arial"/>
              </a:rPr>
              <a:t>4–</a:t>
            </a:r>
            <a:r>
              <a:rPr dirty="0" sz="950" spc="-50">
                <a:solidFill>
                  <a:srgbClr val="1E3266"/>
                </a:solidFill>
                <a:latin typeface="Arial"/>
                <a:cs typeface="Arial"/>
              </a:rPr>
              <a:t>7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378384" y="6469409"/>
            <a:ext cx="5510530" cy="2278380"/>
            <a:chOff x="1378384" y="6469409"/>
            <a:chExt cx="5510530" cy="2278380"/>
          </a:xfrm>
        </p:grpSpPr>
        <p:sp>
          <p:nvSpPr>
            <p:cNvPr id="23" name="object 23"/>
            <p:cNvSpPr/>
            <p:nvPr/>
          </p:nvSpPr>
          <p:spPr>
            <a:xfrm>
              <a:off x="2801840" y="6475124"/>
              <a:ext cx="944880" cy="190500"/>
            </a:xfrm>
            <a:custGeom>
              <a:avLst/>
              <a:gdLst/>
              <a:ahLst/>
              <a:cxnLst/>
              <a:rect l="l" t="t" r="r" b="b"/>
              <a:pathLst>
                <a:path w="944879" h="190500">
                  <a:moveTo>
                    <a:pt x="944615" y="0"/>
                  </a:moveTo>
                  <a:lnTo>
                    <a:pt x="0" y="0"/>
                  </a:lnTo>
                  <a:lnTo>
                    <a:pt x="0" y="190304"/>
                  </a:lnTo>
                  <a:lnTo>
                    <a:pt x="944615" y="190304"/>
                  </a:lnTo>
                  <a:lnTo>
                    <a:pt x="944615" y="0"/>
                  </a:lnTo>
                  <a:close/>
                </a:path>
              </a:pathLst>
            </a:custGeom>
            <a:solidFill>
              <a:srgbClr val="1E3266">
                <a:alpha val="650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801840" y="6475124"/>
              <a:ext cx="944880" cy="190500"/>
            </a:xfrm>
            <a:custGeom>
              <a:avLst/>
              <a:gdLst/>
              <a:ahLst/>
              <a:cxnLst/>
              <a:rect l="l" t="t" r="r" b="b"/>
              <a:pathLst>
                <a:path w="944879" h="190500">
                  <a:moveTo>
                    <a:pt x="0" y="0"/>
                  </a:moveTo>
                  <a:lnTo>
                    <a:pt x="944615" y="0"/>
                  </a:lnTo>
                  <a:lnTo>
                    <a:pt x="944615" y="190304"/>
                  </a:lnTo>
                  <a:lnTo>
                    <a:pt x="0" y="190304"/>
                  </a:lnTo>
                  <a:lnTo>
                    <a:pt x="0" y="0"/>
                  </a:lnTo>
                  <a:close/>
                </a:path>
              </a:pathLst>
            </a:custGeom>
            <a:ln w="11112">
              <a:solidFill>
                <a:srgbClr val="00193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378381" y="6678739"/>
              <a:ext cx="2390140" cy="353060"/>
            </a:xfrm>
            <a:custGeom>
              <a:avLst/>
              <a:gdLst/>
              <a:ahLst/>
              <a:cxnLst/>
              <a:rect l="l" t="t" r="r" b="b"/>
              <a:pathLst>
                <a:path w="2390140" h="353059">
                  <a:moveTo>
                    <a:pt x="2376817" y="0"/>
                  </a:moveTo>
                  <a:lnTo>
                    <a:pt x="1432204" y="0"/>
                  </a:lnTo>
                  <a:lnTo>
                    <a:pt x="1432204" y="190309"/>
                  </a:lnTo>
                  <a:lnTo>
                    <a:pt x="2376817" y="190309"/>
                  </a:lnTo>
                  <a:lnTo>
                    <a:pt x="2376817" y="0"/>
                  </a:lnTo>
                  <a:close/>
                </a:path>
                <a:path w="2390140" h="353059">
                  <a:moveTo>
                    <a:pt x="2390013" y="200977"/>
                  </a:moveTo>
                  <a:lnTo>
                    <a:pt x="0" y="200977"/>
                  </a:lnTo>
                  <a:lnTo>
                    <a:pt x="0" y="352983"/>
                  </a:lnTo>
                  <a:lnTo>
                    <a:pt x="2390013" y="352983"/>
                  </a:lnTo>
                  <a:lnTo>
                    <a:pt x="2390013" y="200977"/>
                  </a:lnTo>
                  <a:close/>
                </a:path>
              </a:pathLst>
            </a:custGeom>
            <a:solidFill>
              <a:srgbClr val="1E3266">
                <a:alpha val="650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810586" y="6678739"/>
              <a:ext cx="944880" cy="190500"/>
            </a:xfrm>
            <a:custGeom>
              <a:avLst/>
              <a:gdLst/>
              <a:ahLst/>
              <a:cxnLst/>
              <a:rect l="l" t="t" r="r" b="b"/>
              <a:pathLst>
                <a:path w="944879" h="190500">
                  <a:moveTo>
                    <a:pt x="0" y="0"/>
                  </a:moveTo>
                  <a:lnTo>
                    <a:pt x="944615" y="0"/>
                  </a:lnTo>
                  <a:lnTo>
                    <a:pt x="944615" y="190304"/>
                  </a:lnTo>
                  <a:lnTo>
                    <a:pt x="0" y="190304"/>
                  </a:lnTo>
                  <a:lnTo>
                    <a:pt x="0" y="0"/>
                  </a:lnTo>
                  <a:close/>
                </a:path>
              </a:pathLst>
            </a:custGeom>
            <a:ln w="11112">
              <a:solidFill>
                <a:srgbClr val="00193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70928" y="7929718"/>
              <a:ext cx="817653" cy="817653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6724097" y="5454903"/>
            <a:ext cx="1428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389E50"/>
                </a:solidFill>
                <a:latin typeface="Tahoma"/>
                <a:cs typeface="Tahoma"/>
              </a:rPr>
              <a:t>26</a:t>
            </a:r>
            <a:endParaRPr sz="800"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852699" y="5429250"/>
            <a:ext cx="6083300" cy="3416300"/>
          </a:xfrm>
          <a:custGeom>
            <a:avLst/>
            <a:gdLst/>
            <a:ahLst/>
            <a:cxnLst/>
            <a:rect l="l" t="t" r="r" b="b"/>
            <a:pathLst>
              <a:path w="6083300" h="3416300">
                <a:moveTo>
                  <a:pt x="0" y="0"/>
                </a:moveTo>
                <a:lnTo>
                  <a:pt x="6083300" y="0"/>
                </a:lnTo>
                <a:lnTo>
                  <a:pt x="6083300" y="3416300"/>
                </a:lnTo>
                <a:lnTo>
                  <a:pt x="0" y="34163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31" name="object 3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77" y="213359"/>
            <a:ext cx="18738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>
                <a:latin typeface="Tahoma"/>
                <a:cs typeface="Tahoma"/>
              </a:rPr>
              <a:t>Insulin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Type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2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Diabetes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9947" y="213359"/>
            <a:ext cx="14909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Tahoma"/>
                <a:cs typeface="Tahoma"/>
              </a:rPr>
              <a:t>September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12,</a:t>
            </a:r>
            <a:r>
              <a:rPr dirty="0" sz="1300" spc="-4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2026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46349" y="1295703"/>
            <a:ext cx="6096000" cy="3340100"/>
            <a:chOff x="846349" y="1295703"/>
            <a:chExt cx="6096000" cy="3340100"/>
          </a:xfrm>
        </p:grpSpPr>
        <p:sp>
          <p:nvSpPr>
            <p:cNvPr id="5" name="object 5"/>
            <p:cNvSpPr/>
            <p:nvPr/>
          </p:nvSpPr>
          <p:spPr>
            <a:xfrm>
              <a:off x="846349" y="1295703"/>
              <a:ext cx="5805805" cy="45720"/>
            </a:xfrm>
            <a:custGeom>
              <a:avLst/>
              <a:gdLst/>
              <a:ahLst/>
              <a:cxnLst/>
              <a:rect l="l" t="t" r="r" b="b"/>
              <a:pathLst>
                <a:path w="5805805" h="45719">
                  <a:moveTo>
                    <a:pt x="5805403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5805403" y="45720"/>
                  </a:lnTo>
                  <a:lnTo>
                    <a:pt x="5805403" y="0"/>
                  </a:lnTo>
                  <a:close/>
                </a:path>
              </a:pathLst>
            </a:custGeom>
            <a:solidFill>
              <a:srgbClr val="389E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46349" y="4577547"/>
              <a:ext cx="6096000" cy="58419"/>
            </a:xfrm>
            <a:custGeom>
              <a:avLst/>
              <a:gdLst/>
              <a:ahLst/>
              <a:cxnLst/>
              <a:rect l="l" t="t" r="r" b="b"/>
              <a:pathLst>
                <a:path w="6096000" h="58420">
                  <a:moveTo>
                    <a:pt x="6096000" y="0"/>
                  </a:moveTo>
                  <a:lnTo>
                    <a:pt x="0" y="0"/>
                  </a:lnTo>
                  <a:lnTo>
                    <a:pt x="0" y="57952"/>
                  </a:lnTo>
                  <a:lnTo>
                    <a:pt x="6096000" y="57952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7245" y="1328420"/>
              <a:ext cx="5529072" cy="170383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6348" y="1427063"/>
              <a:ext cx="5232111" cy="140778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01833" y="2257102"/>
              <a:ext cx="3717925" cy="203200"/>
            </a:xfrm>
            <a:custGeom>
              <a:avLst/>
              <a:gdLst/>
              <a:ahLst/>
              <a:cxnLst/>
              <a:rect l="l" t="t" r="r" b="b"/>
              <a:pathLst>
                <a:path w="3717925" h="203200">
                  <a:moveTo>
                    <a:pt x="3717550" y="0"/>
                  </a:moveTo>
                  <a:lnTo>
                    <a:pt x="0" y="0"/>
                  </a:lnTo>
                  <a:lnTo>
                    <a:pt x="0" y="203132"/>
                  </a:lnTo>
                  <a:lnTo>
                    <a:pt x="3717550" y="203132"/>
                  </a:lnTo>
                  <a:lnTo>
                    <a:pt x="3717550" y="0"/>
                  </a:lnTo>
                  <a:close/>
                </a:path>
              </a:pathLst>
            </a:custGeom>
            <a:solidFill>
              <a:srgbClr val="1E3266">
                <a:alpha val="650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401833" y="2257102"/>
              <a:ext cx="3717925" cy="203200"/>
            </a:xfrm>
            <a:custGeom>
              <a:avLst/>
              <a:gdLst/>
              <a:ahLst/>
              <a:cxnLst/>
              <a:rect l="l" t="t" r="r" b="b"/>
              <a:pathLst>
                <a:path w="3717925" h="203200">
                  <a:moveTo>
                    <a:pt x="0" y="0"/>
                  </a:moveTo>
                  <a:lnTo>
                    <a:pt x="3717550" y="0"/>
                  </a:lnTo>
                  <a:lnTo>
                    <a:pt x="3717550" y="203132"/>
                  </a:lnTo>
                  <a:lnTo>
                    <a:pt x="0" y="203132"/>
                  </a:lnTo>
                  <a:lnTo>
                    <a:pt x="0" y="0"/>
                  </a:lnTo>
                  <a:close/>
                </a:path>
              </a:pathLst>
            </a:custGeom>
            <a:ln w="11112">
              <a:solidFill>
                <a:srgbClr val="00193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378381" y="2007310"/>
              <a:ext cx="2368550" cy="247650"/>
            </a:xfrm>
            <a:custGeom>
              <a:avLst/>
              <a:gdLst/>
              <a:ahLst/>
              <a:cxnLst/>
              <a:rect l="l" t="t" r="r" b="b"/>
              <a:pathLst>
                <a:path w="2368550" h="247650">
                  <a:moveTo>
                    <a:pt x="2368067" y="0"/>
                  </a:moveTo>
                  <a:lnTo>
                    <a:pt x="745680" y="0"/>
                  </a:lnTo>
                  <a:lnTo>
                    <a:pt x="745680" y="95300"/>
                  </a:lnTo>
                  <a:lnTo>
                    <a:pt x="0" y="95300"/>
                  </a:lnTo>
                  <a:lnTo>
                    <a:pt x="0" y="247307"/>
                  </a:lnTo>
                  <a:lnTo>
                    <a:pt x="745680" y="247307"/>
                  </a:lnTo>
                  <a:lnTo>
                    <a:pt x="2368067" y="247307"/>
                  </a:lnTo>
                  <a:lnTo>
                    <a:pt x="2368067" y="0"/>
                  </a:lnTo>
                  <a:close/>
                </a:path>
              </a:pathLst>
            </a:custGeom>
            <a:solidFill>
              <a:srgbClr val="1E3266">
                <a:alpha val="650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378385" y="2102609"/>
              <a:ext cx="746125" cy="152400"/>
            </a:xfrm>
            <a:custGeom>
              <a:avLst/>
              <a:gdLst/>
              <a:ahLst/>
              <a:cxnLst/>
              <a:rect l="l" t="t" r="r" b="b"/>
              <a:pathLst>
                <a:path w="746125" h="152400">
                  <a:moveTo>
                    <a:pt x="0" y="0"/>
                  </a:moveTo>
                  <a:lnTo>
                    <a:pt x="745685" y="0"/>
                  </a:lnTo>
                  <a:lnTo>
                    <a:pt x="745685" y="152002"/>
                  </a:lnTo>
                  <a:lnTo>
                    <a:pt x="0" y="152002"/>
                  </a:lnTo>
                  <a:lnTo>
                    <a:pt x="0" y="0"/>
                  </a:lnTo>
                  <a:close/>
                </a:path>
              </a:pathLst>
            </a:custGeom>
            <a:ln w="11112">
              <a:solidFill>
                <a:srgbClr val="00193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378384" y="2661688"/>
              <a:ext cx="2390140" cy="152400"/>
            </a:xfrm>
            <a:custGeom>
              <a:avLst/>
              <a:gdLst/>
              <a:ahLst/>
              <a:cxnLst/>
              <a:rect l="l" t="t" r="r" b="b"/>
              <a:pathLst>
                <a:path w="2390140" h="152400">
                  <a:moveTo>
                    <a:pt x="2390016" y="0"/>
                  </a:moveTo>
                  <a:lnTo>
                    <a:pt x="0" y="0"/>
                  </a:lnTo>
                  <a:lnTo>
                    <a:pt x="0" y="152002"/>
                  </a:lnTo>
                  <a:lnTo>
                    <a:pt x="2390016" y="152002"/>
                  </a:lnTo>
                  <a:lnTo>
                    <a:pt x="2390016" y="0"/>
                  </a:lnTo>
                  <a:close/>
                </a:path>
              </a:pathLst>
            </a:custGeom>
            <a:solidFill>
              <a:srgbClr val="1E3266">
                <a:alpha val="650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5128037" y="2055919"/>
            <a:ext cx="277495" cy="360045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74930">
              <a:lnSpc>
                <a:spcPct val="100000"/>
              </a:lnSpc>
              <a:spcBef>
                <a:spcPts val="210"/>
              </a:spcBef>
            </a:pPr>
            <a:r>
              <a:rPr dirty="0" sz="1050" spc="-25">
                <a:solidFill>
                  <a:srgbClr val="1E3266"/>
                </a:solidFill>
                <a:latin typeface="Arial"/>
                <a:cs typeface="Arial"/>
              </a:rPr>
              <a:t>10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950" spc="-50">
                <a:solidFill>
                  <a:srgbClr val="1E3266"/>
                </a:solidFill>
                <a:latin typeface="Arial"/>
                <a:cs typeface="Arial"/>
              </a:rPr>
              <a:t>week</a:t>
            </a:r>
            <a:endParaRPr sz="9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54630" y="1999604"/>
            <a:ext cx="824865" cy="49847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66040" marR="5080" indent="-53975">
              <a:lnSpc>
                <a:spcPts val="1200"/>
              </a:lnSpc>
              <a:spcBef>
                <a:spcPts val="215"/>
              </a:spcBef>
            </a:pPr>
            <a:r>
              <a:rPr dirty="0" sz="1050">
                <a:solidFill>
                  <a:srgbClr val="1E3266"/>
                </a:solidFill>
                <a:latin typeface="Arial"/>
                <a:cs typeface="Arial"/>
              </a:rPr>
              <a:t>in</a:t>
            </a:r>
            <a:r>
              <a:rPr dirty="0" sz="1050" spc="-60">
                <a:solidFill>
                  <a:srgbClr val="1E3266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1E3266"/>
                </a:solidFill>
                <a:latin typeface="Arial"/>
                <a:cs typeface="Arial"/>
              </a:rPr>
              <a:t>the</a:t>
            </a:r>
            <a:r>
              <a:rPr dirty="0" sz="1050" spc="-55">
                <a:solidFill>
                  <a:srgbClr val="1E3266"/>
                </a:solidFill>
                <a:latin typeface="Arial"/>
                <a:cs typeface="Arial"/>
              </a:rPr>
              <a:t> </a:t>
            </a:r>
            <a:r>
              <a:rPr dirty="0" sz="1050" spc="-40">
                <a:solidFill>
                  <a:srgbClr val="1E3266"/>
                </a:solidFill>
                <a:latin typeface="Arial"/>
                <a:cs typeface="Arial"/>
              </a:rPr>
              <a:t>morning </a:t>
            </a:r>
            <a:r>
              <a:rPr dirty="0" sz="1050" spc="-35">
                <a:solidFill>
                  <a:srgbClr val="1E3266"/>
                </a:solidFill>
                <a:latin typeface="Arial"/>
                <a:cs typeface="Arial"/>
              </a:rPr>
              <a:t>2–</a:t>
            </a:r>
            <a:r>
              <a:rPr dirty="0" sz="1050" spc="-50">
                <a:solidFill>
                  <a:srgbClr val="1E3266"/>
                </a:solidFill>
                <a:latin typeface="Arial"/>
                <a:cs typeface="Arial"/>
              </a:rPr>
              <a:t>4</a:t>
            </a:r>
            <a:endParaRPr sz="1050">
              <a:latin typeface="Arial"/>
              <a:cs typeface="Arial"/>
            </a:endParaRPr>
          </a:p>
          <a:p>
            <a:pPr marL="556260">
              <a:lnSpc>
                <a:spcPct val="100000"/>
              </a:lnSpc>
              <a:spcBef>
                <a:spcPts val="60"/>
              </a:spcBef>
            </a:pPr>
            <a:r>
              <a:rPr dirty="0" sz="950" spc="-30">
                <a:solidFill>
                  <a:srgbClr val="1E3266"/>
                </a:solidFill>
                <a:latin typeface="Arial"/>
                <a:cs typeface="Arial"/>
              </a:rPr>
              <a:t>4–</a:t>
            </a:r>
            <a:r>
              <a:rPr dirty="0" sz="950" spc="-50">
                <a:solidFill>
                  <a:srgbClr val="1E3266"/>
                </a:solidFill>
                <a:latin typeface="Arial"/>
                <a:cs typeface="Arial"/>
              </a:rPr>
              <a:t>7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154197" y="2919476"/>
            <a:ext cx="5529580" cy="1704339"/>
            <a:chOff x="1154197" y="2919476"/>
            <a:chExt cx="5529580" cy="1704339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4197" y="2919476"/>
              <a:ext cx="5529072" cy="170383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2691" y="3018119"/>
              <a:ext cx="5232111" cy="140778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374724" y="3598366"/>
              <a:ext cx="2368550" cy="247650"/>
            </a:xfrm>
            <a:custGeom>
              <a:avLst/>
              <a:gdLst/>
              <a:ahLst/>
              <a:cxnLst/>
              <a:rect l="l" t="t" r="r" b="b"/>
              <a:pathLst>
                <a:path w="2368550" h="247650">
                  <a:moveTo>
                    <a:pt x="2368067" y="0"/>
                  </a:moveTo>
                  <a:lnTo>
                    <a:pt x="745680" y="0"/>
                  </a:lnTo>
                  <a:lnTo>
                    <a:pt x="745680" y="95300"/>
                  </a:lnTo>
                  <a:lnTo>
                    <a:pt x="0" y="95300"/>
                  </a:lnTo>
                  <a:lnTo>
                    <a:pt x="0" y="247307"/>
                  </a:lnTo>
                  <a:lnTo>
                    <a:pt x="745680" y="247307"/>
                  </a:lnTo>
                  <a:lnTo>
                    <a:pt x="2368067" y="247307"/>
                  </a:lnTo>
                  <a:lnTo>
                    <a:pt x="2368067" y="0"/>
                  </a:lnTo>
                  <a:close/>
                </a:path>
              </a:pathLst>
            </a:custGeom>
            <a:solidFill>
              <a:srgbClr val="1E3266">
                <a:alpha val="650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374726" y="3693665"/>
              <a:ext cx="746125" cy="152400"/>
            </a:xfrm>
            <a:custGeom>
              <a:avLst/>
              <a:gdLst/>
              <a:ahLst/>
              <a:cxnLst/>
              <a:rect l="l" t="t" r="r" b="b"/>
              <a:pathLst>
                <a:path w="746125" h="152400">
                  <a:moveTo>
                    <a:pt x="0" y="0"/>
                  </a:moveTo>
                  <a:lnTo>
                    <a:pt x="745685" y="0"/>
                  </a:lnTo>
                  <a:lnTo>
                    <a:pt x="745685" y="152002"/>
                  </a:lnTo>
                  <a:lnTo>
                    <a:pt x="0" y="152002"/>
                  </a:lnTo>
                  <a:lnTo>
                    <a:pt x="0" y="0"/>
                  </a:lnTo>
                  <a:close/>
                </a:path>
              </a:pathLst>
            </a:custGeom>
            <a:ln w="11112">
              <a:solidFill>
                <a:srgbClr val="00193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374726" y="3818661"/>
              <a:ext cx="3716654" cy="438784"/>
            </a:xfrm>
            <a:custGeom>
              <a:avLst/>
              <a:gdLst/>
              <a:ahLst/>
              <a:cxnLst/>
              <a:rect l="l" t="t" r="r" b="b"/>
              <a:pathLst>
                <a:path w="3716654" h="438785">
                  <a:moveTo>
                    <a:pt x="3716633" y="0"/>
                  </a:moveTo>
                  <a:lnTo>
                    <a:pt x="0" y="0"/>
                  </a:lnTo>
                  <a:lnTo>
                    <a:pt x="0" y="438276"/>
                  </a:lnTo>
                  <a:lnTo>
                    <a:pt x="3716633" y="438276"/>
                  </a:lnTo>
                  <a:lnTo>
                    <a:pt x="3716633" y="0"/>
                  </a:lnTo>
                  <a:close/>
                </a:path>
              </a:pathLst>
            </a:custGeom>
            <a:solidFill>
              <a:srgbClr val="1E3266">
                <a:alpha val="650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5118075" y="3615580"/>
            <a:ext cx="277495" cy="37909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46990">
              <a:lnSpc>
                <a:spcPct val="100000"/>
              </a:lnSpc>
              <a:spcBef>
                <a:spcPts val="290"/>
              </a:spcBef>
            </a:pPr>
            <a:r>
              <a:rPr dirty="0" sz="1050" spc="-25">
                <a:solidFill>
                  <a:srgbClr val="1E3266"/>
                </a:solidFill>
                <a:latin typeface="Arial"/>
                <a:cs typeface="Arial"/>
              </a:rPr>
              <a:t>70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950" spc="-50">
                <a:solidFill>
                  <a:srgbClr val="1E3266"/>
                </a:solidFill>
                <a:latin typeface="Arial"/>
                <a:cs typeface="Arial"/>
              </a:rPr>
              <a:t>week</a:t>
            </a:r>
            <a:endParaRPr sz="9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65358" y="3608947"/>
            <a:ext cx="722630" cy="47752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71755" marR="38735" indent="-59690">
              <a:lnSpc>
                <a:spcPct val="76200"/>
              </a:lnSpc>
              <a:spcBef>
                <a:spcPts val="425"/>
              </a:spcBef>
            </a:pPr>
            <a:r>
              <a:rPr dirty="0" sz="1050" spc="-100">
                <a:solidFill>
                  <a:srgbClr val="1E3266"/>
                </a:solidFill>
                <a:latin typeface="Arial"/>
                <a:cs typeface="Arial"/>
              </a:rPr>
              <a:t>once</a:t>
            </a:r>
            <a:r>
              <a:rPr dirty="0" sz="1050" spc="-40">
                <a:solidFill>
                  <a:srgbClr val="1E3266"/>
                </a:solidFill>
                <a:latin typeface="Arial"/>
                <a:cs typeface="Arial"/>
              </a:rPr>
              <a:t> </a:t>
            </a:r>
            <a:r>
              <a:rPr dirty="0" sz="1050" spc="-35">
                <a:solidFill>
                  <a:srgbClr val="1E3266"/>
                </a:solidFill>
                <a:latin typeface="Arial"/>
                <a:cs typeface="Arial"/>
              </a:rPr>
              <a:t>weekly </a:t>
            </a:r>
            <a:r>
              <a:rPr dirty="0" sz="1050" spc="-25">
                <a:solidFill>
                  <a:srgbClr val="1E3266"/>
                </a:solidFill>
                <a:latin typeface="Arial"/>
                <a:cs typeface="Arial"/>
              </a:rPr>
              <a:t>20</a:t>
            </a:r>
            <a:endParaRPr sz="1050">
              <a:latin typeface="Arial"/>
              <a:cs typeface="Arial"/>
            </a:endParaRPr>
          </a:p>
          <a:p>
            <a:pPr marL="508634">
              <a:lnSpc>
                <a:spcPct val="100000"/>
              </a:lnSpc>
              <a:spcBef>
                <a:spcPts val="165"/>
              </a:spcBef>
            </a:pPr>
            <a:r>
              <a:rPr dirty="0" sz="950" spc="-30">
                <a:solidFill>
                  <a:srgbClr val="1E3266"/>
                </a:solidFill>
                <a:latin typeface="Arial"/>
                <a:cs typeface="Arial"/>
              </a:rPr>
              <a:t>4–</a:t>
            </a:r>
            <a:r>
              <a:rPr dirty="0" sz="950" spc="-50">
                <a:solidFill>
                  <a:srgbClr val="1E3266"/>
                </a:solidFill>
                <a:latin typeface="Arial"/>
                <a:cs typeface="Arial"/>
              </a:rPr>
              <a:t>7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762686" y="2462773"/>
            <a:ext cx="760095" cy="214629"/>
            <a:chOff x="3762686" y="2462773"/>
            <a:chExt cx="760095" cy="214629"/>
          </a:xfrm>
        </p:grpSpPr>
        <p:sp>
          <p:nvSpPr>
            <p:cNvPr id="25" name="object 25"/>
            <p:cNvSpPr/>
            <p:nvPr/>
          </p:nvSpPr>
          <p:spPr>
            <a:xfrm>
              <a:off x="3768401" y="2468488"/>
              <a:ext cx="748665" cy="203200"/>
            </a:xfrm>
            <a:custGeom>
              <a:avLst/>
              <a:gdLst/>
              <a:ahLst/>
              <a:cxnLst/>
              <a:rect l="l" t="t" r="r" b="b"/>
              <a:pathLst>
                <a:path w="748664" h="203200">
                  <a:moveTo>
                    <a:pt x="748050" y="0"/>
                  </a:moveTo>
                  <a:lnTo>
                    <a:pt x="0" y="0"/>
                  </a:lnTo>
                  <a:lnTo>
                    <a:pt x="0" y="203132"/>
                  </a:lnTo>
                  <a:lnTo>
                    <a:pt x="748050" y="203132"/>
                  </a:lnTo>
                  <a:lnTo>
                    <a:pt x="748050" y="0"/>
                  </a:lnTo>
                  <a:close/>
                </a:path>
              </a:pathLst>
            </a:custGeom>
            <a:solidFill>
              <a:srgbClr val="1E3266">
                <a:alpha val="650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768401" y="2468488"/>
              <a:ext cx="748665" cy="203200"/>
            </a:xfrm>
            <a:custGeom>
              <a:avLst/>
              <a:gdLst/>
              <a:ahLst/>
              <a:cxnLst/>
              <a:rect l="l" t="t" r="r" b="b"/>
              <a:pathLst>
                <a:path w="748664" h="203200">
                  <a:moveTo>
                    <a:pt x="0" y="0"/>
                  </a:moveTo>
                  <a:lnTo>
                    <a:pt x="748051" y="0"/>
                  </a:lnTo>
                  <a:lnTo>
                    <a:pt x="748051" y="203132"/>
                  </a:lnTo>
                  <a:lnTo>
                    <a:pt x="0" y="203132"/>
                  </a:lnTo>
                  <a:lnTo>
                    <a:pt x="0" y="0"/>
                  </a:lnTo>
                  <a:close/>
                </a:path>
              </a:pathLst>
            </a:custGeom>
            <a:ln w="11112">
              <a:solidFill>
                <a:srgbClr val="00193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6724097" y="1238503"/>
            <a:ext cx="1428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389E50"/>
                </a:solidFill>
                <a:latin typeface="Tahoma"/>
                <a:cs typeface="Tahoma"/>
              </a:rPr>
              <a:t>27</a:t>
            </a:r>
            <a:endParaRPr sz="800">
              <a:latin typeface="Tahoma"/>
              <a:cs typeface="Tahom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52699" y="1212850"/>
            <a:ext cx="6083300" cy="3416300"/>
          </a:xfrm>
          <a:custGeom>
            <a:avLst/>
            <a:gdLst/>
            <a:ahLst/>
            <a:cxnLst/>
            <a:rect l="l" t="t" r="r" b="b"/>
            <a:pathLst>
              <a:path w="6083300" h="3416300">
                <a:moveTo>
                  <a:pt x="0" y="0"/>
                </a:moveTo>
                <a:lnTo>
                  <a:pt x="6083300" y="0"/>
                </a:lnTo>
                <a:lnTo>
                  <a:pt x="6083300" y="3416300"/>
                </a:lnTo>
                <a:lnTo>
                  <a:pt x="0" y="34163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9" name="object 29"/>
          <p:cNvGrpSpPr/>
          <p:nvPr/>
        </p:nvGrpSpPr>
        <p:grpSpPr>
          <a:xfrm>
            <a:off x="846349" y="5512103"/>
            <a:ext cx="6096000" cy="3340100"/>
            <a:chOff x="846349" y="5512103"/>
            <a:chExt cx="6096000" cy="3340100"/>
          </a:xfrm>
        </p:grpSpPr>
        <p:sp>
          <p:nvSpPr>
            <p:cNvPr id="30" name="object 30"/>
            <p:cNvSpPr/>
            <p:nvPr/>
          </p:nvSpPr>
          <p:spPr>
            <a:xfrm>
              <a:off x="846349" y="5512103"/>
              <a:ext cx="5805805" cy="45720"/>
            </a:xfrm>
            <a:custGeom>
              <a:avLst/>
              <a:gdLst/>
              <a:ahLst/>
              <a:cxnLst/>
              <a:rect l="l" t="t" r="r" b="b"/>
              <a:pathLst>
                <a:path w="5805805" h="45720">
                  <a:moveTo>
                    <a:pt x="5805403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5805403" y="45720"/>
                  </a:lnTo>
                  <a:lnTo>
                    <a:pt x="5805403" y="0"/>
                  </a:lnTo>
                  <a:close/>
                </a:path>
              </a:pathLst>
            </a:custGeom>
            <a:solidFill>
              <a:srgbClr val="389E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46349" y="8793946"/>
              <a:ext cx="6096000" cy="58419"/>
            </a:xfrm>
            <a:custGeom>
              <a:avLst/>
              <a:gdLst/>
              <a:ahLst/>
              <a:cxnLst/>
              <a:rect l="l" t="t" r="r" b="b"/>
              <a:pathLst>
                <a:path w="6096000" h="58420">
                  <a:moveTo>
                    <a:pt x="6096000" y="0"/>
                  </a:moveTo>
                  <a:lnTo>
                    <a:pt x="0" y="0"/>
                  </a:lnTo>
                  <a:lnTo>
                    <a:pt x="0" y="57953"/>
                  </a:lnTo>
                  <a:lnTo>
                    <a:pt x="6096000" y="57953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6731274" y="5461000"/>
            <a:ext cx="1428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solidFill>
                  <a:srgbClr val="389E50"/>
                </a:solidFill>
                <a:latin typeface="Tahoma"/>
                <a:cs typeface="Tahoma"/>
              </a:rPr>
              <a:t>27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846349" y="5422900"/>
            <a:ext cx="6096000" cy="3429000"/>
            <a:chOff x="846349" y="5422900"/>
            <a:chExt cx="6096000" cy="3429000"/>
          </a:xfrm>
        </p:grpSpPr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57701" y="5645404"/>
              <a:ext cx="4361688" cy="3066288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743012" y="5628349"/>
              <a:ext cx="4302760" cy="3009265"/>
            </a:xfrm>
            <a:custGeom>
              <a:avLst/>
              <a:gdLst/>
              <a:ahLst/>
              <a:cxnLst/>
              <a:rect l="l" t="t" r="r" b="b"/>
              <a:pathLst>
                <a:path w="4302760" h="3009265">
                  <a:moveTo>
                    <a:pt x="4302673" y="0"/>
                  </a:moveTo>
                  <a:lnTo>
                    <a:pt x="0" y="0"/>
                  </a:lnTo>
                  <a:lnTo>
                    <a:pt x="0" y="3009252"/>
                  </a:lnTo>
                  <a:lnTo>
                    <a:pt x="4302673" y="3009252"/>
                  </a:lnTo>
                  <a:lnTo>
                    <a:pt x="43026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1743012" y="5628349"/>
              <a:ext cx="4302760" cy="3009265"/>
            </a:xfrm>
            <a:custGeom>
              <a:avLst/>
              <a:gdLst/>
              <a:ahLst/>
              <a:cxnLst/>
              <a:rect l="l" t="t" r="r" b="b"/>
              <a:pathLst>
                <a:path w="4302760" h="3009265">
                  <a:moveTo>
                    <a:pt x="0" y="0"/>
                  </a:moveTo>
                  <a:lnTo>
                    <a:pt x="4302673" y="0"/>
                  </a:lnTo>
                  <a:lnTo>
                    <a:pt x="4302673" y="3009252"/>
                  </a:lnTo>
                  <a:lnTo>
                    <a:pt x="0" y="3009252"/>
                  </a:lnTo>
                  <a:lnTo>
                    <a:pt x="0" y="0"/>
                  </a:lnTo>
                  <a:close/>
                </a:path>
              </a:pathLst>
            </a:custGeom>
            <a:ln w="476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31101" y="5702171"/>
              <a:ext cx="4112110" cy="2854488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78960" y="5632658"/>
              <a:ext cx="662939" cy="662938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852699" y="5429250"/>
              <a:ext cx="6083300" cy="3416300"/>
            </a:xfrm>
            <a:custGeom>
              <a:avLst/>
              <a:gdLst/>
              <a:ahLst/>
              <a:cxnLst/>
              <a:rect l="l" t="t" r="r" b="b"/>
              <a:pathLst>
                <a:path w="6083300" h="3416300">
                  <a:moveTo>
                    <a:pt x="0" y="0"/>
                  </a:moveTo>
                  <a:lnTo>
                    <a:pt x="6083300" y="0"/>
                  </a:lnTo>
                  <a:lnTo>
                    <a:pt x="6083300" y="3416300"/>
                  </a:lnTo>
                  <a:lnTo>
                    <a:pt x="0" y="34163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41" name="object 4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77" y="213359"/>
            <a:ext cx="18738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>
                <a:latin typeface="Tahoma"/>
                <a:cs typeface="Tahoma"/>
              </a:rPr>
              <a:t>Insulin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Type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2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Diabetes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9947" y="213359"/>
            <a:ext cx="14909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Tahoma"/>
                <a:cs typeface="Tahoma"/>
              </a:rPr>
              <a:t>September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12,</a:t>
            </a:r>
            <a:r>
              <a:rPr dirty="0" sz="1300" spc="-4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2026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46349" y="1295703"/>
            <a:ext cx="6096000" cy="3340100"/>
            <a:chOff x="846349" y="1295703"/>
            <a:chExt cx="6096000" cy="3340100"/>
          </a:xfrm>
        </p:grpSpPr>
        <p:sp>
          <p:nvSpPr>
            <p:cNvPr id="5" name="object 5"/>
            <p:cNvSpPr/>
            <p:nvPr/>
          </p:nvSpPr>
          <p:spPr>
            <a:xfrm>
              <a:off x="846349" y="1295703"/>
              <a:ext cx="5805805" cy="45720"/>
            </a:xfrm>
            <a:custGeom>
              <a:avLst/>
              <a:gdLst/>
              <a:ahLst/>
              <a:cxnLst/>
              <a:rect l="l" t="t" r="r" b="b"/>
              <a:pathLst>
                <a:path w="5805805" h="45719">
                  <a:moveTo>
                    <a:pt x="5805403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5805403" y="45720"/>
                  </a:lnTo>
                  <a:lnTo>
                    <a:pt x="5805403" y="0"/>
                  </a:lnTo>
                  <a:close/>
                </a:path>
              </a:pathLst>
            </a:custGeom>
            <a:solidFill>
              <a:srgbClr val="389E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46349" y="4577547"/>
              <a:ext cx="6096000" cy="58419"/>
            </a:xfrm>
            <a:custGeom>
              <a:avLst/>
              <a:gdLst/>
              <a:ahLst/>
              <a:cxnLst/>
              <a:rect l="l" t="t" r="r" b="b"/>
              <a:pathLst>
                <a:path w="6096000" h="58420">
                  <a:moveTo>
                    <a:pt x="6096000" y="0"/>
                  </a:moveTo>
                  <a:lnTo>
                    <a:pt x="0" y="0"/>
                  </a:lnTo>
                  <a:lnTo>
                    <a:pt x="0" y="57952"/>
                  </a:lnTo>
                  <a:lnTo>
                    <a:pt x="6096000" y="57952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6731274" y="1244600"/>
            <a:ext cx="1428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solidFill>
                  <a:srgbClr val="389E50"/>
                </a:solidFill>
                <a:latin typeface="Tahoma"/>
                <a:cs typeface="Tahoma"/>
              </a:rPr>
              <a:t>28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260812" y="1407459"/>
            <a:ext cx="2953385" cy="3221990"/>
            <a:chOff x="2260812" y="1407459"/>
            <a:chExt cx="2953385" cy="322199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66005" y="1425956"/>
              <a:ext cx="2548128" cy="319735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47689" y="1407459"/>
              <a:ext cx="2493319" cy="322186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268749" y="2099128"/>
              <a:ext cx="511175" cy="1586230"/>
            </a:xfrm>
            <a:custGeom>
              <a:avLst/>
              <a:gdLst/>
              <a:ahLst/>
              <a:cxnLst/>
              <a:rect l="l" t="t" r="r" b="b"/>
              <a:pathLst>
                <a:path w="511175" h="1586229">
                  <a:moveTo>
                    <a:pt x="510946" y="1585686"/>
                  </a:moveTo>
                  <a:lnTo>
                    <a:pt x="459459" y="1581502"/>
                  </a:lnTo>
                  <a:lnTo>
                    <a:pt x="411504" y="1569502"/>
                  </a:lnTo>
                  <a:lnTo>
                    <a:pt x="368108" y="1550514"/>
                  </a:lnTo>
                  <a:lnTo>
                    <a:pt x="330299" y="1525366"/>
                  </a:lnTo>
                  <a:lnTo>
                    <a:pt x="299103" y="1494886"/>
                  </a:lnTo>
                  <a:lnTo>
                    <a:pt x="275548" y="1459903"/>
                  </a:lnTo>
                  <a:lnTo>
                    <a:pt x="260662" y="1421245"/>
                  </a:lnTo>
                  <a:lnTo>
                    <a:pt x="255472" y="1379740"/>
                  </a:lnTo>
                  <a:lnTo>
                    <a:pt x="255474" y="995001"/>
                  </a:lnTo>
                  <a:lnTo>
                    <a:pt x="250283" y="953495"/>
                  </a:lnTo>
                  <a:lnTo>
                    <a:pt x="235397" y="914837"/>
                  </a:lnTo>
                  <a:lnTo>
                    <a:pt x="211843" y="879854"/>
                  </a:lnTo>
                  <a:lnTo>
                    <a:pt x="180647" y="849374"/>
                  </a:lnTo>
                  <a:lnTo>
                    <a:pt x="142838" y="824226"/>
                  </a:lnTo>
                  <a:lnTo>
                    <a:pt x="99442" y="805238"/>
                  </a:lnTo>
                  <a:lnTo>
                    <a:pt x="51486" y="793238"/>
                  </a:lnTo>
                  <a:lnTo>
                    <a:pt x="0" y="789054"/>
                  </a:lnTo>
                  <a:lnTo>
                    <a:pt x="51486" y="784869"/>
                  </a:lnTo>
                  <a:lnTo>
                    <a:pt x="99442" y="772869"/>
                  </a:lnTo>
                  <a:lnTo>
                    <a:pt x="142838" y="753881"/>
                  </a:lnTo>
                  <a:lnTo>
                    <a:pt x="180647" y="728733"/>
                  </a:lnTo>
                  <a:lnTo>
                    <a:pt x="211843" y="698254"/>
                  </a:lnTo>
                  <a:lnTo>
                    <a:pt x="235397" y="663271"/>
                  </a:lnTo>
                  <a:lnTo>
                    <a:pt x="250283" y="624612"/>
                  </a:lnTo>
                  <a:lnTo>
                    <a:pt x="255474" y="583107"/>
                  </a:lnTo>
                  <a:lnTo>
                    <a:pt x="255474" y="205946"/>
                  </a:lnTo>
                  <a:lnTo>
                    <a:pt x="260664" y="164441"/>
                  </a:lnTo>
                  <a:lnTo>
                    <a:pt x="275550" y="125782"/>
                  </a:lnTo>
                  <a:lnTo>
                    <a:pt x="299105" y="90799"/>
                  </a:lnTo>
                  <a:lnTo>
                    <a:pt x="330300" y="60320"/>
                  </a:lnTo>
                  <a:lnTo>
                    <a:pt x="368110" y="35172"/>
                  </a:lnTo>
                  <a:lnTo>
                    <a:pt x="411506" y="16184"/>
                  </a:lnTo>
                  <a:lnTo>
                    <a:pt x="459461" y="4184"/>
                  </a:lnTo>
                  <a:lnTo>
                    <a:pt x="510948" y="0"/>
                  </a:lnTo>
                </a:path>
              </a:pathLst>
            </a:custGeom>
            <a:ln w="15875">
              <a:solidFill>
                <a:srgbClr val="00499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268749" y="3710214"/>
              <a:ext cx="511175" cy="627380"/>
            </a:xfrm>
            <a:custGeom>
              <a:avLst/>
              <a:gdLst/>
              <a:ahLst/>
              <a:cxnLst/>
              <a:rect l="l" t="t" r="r" b="b"/>
              <a:pathLst>
                <a:path w="511175" h="627379">
                  <a:moveTo>
                    <a:pt x="510946" y="627053"/>
                  </a:moveTo>
                  <a:lnTo>
                    <a:pt x="452368" y="622933"/>
                  </a:lnTo>
                  <a:lnTo>
                    <a:pt x="398595" y="611196"/>
                  </a:lnTo>
                  <a:lnTo>
                    <a:pt x="351160" y="592778"/>
                  </a:lnTo>
                  <a:lnTo>
                    <a:pt x="311597" y="568618"/>
                  </a:lnTo>
                  <a:lnTo>
                    <a:pt x="281439" y="539650"/>
                  </a:lnTo>
                  <a:lnTo>
                    <a:pt x="255472" y="471039"/>
                  </a:lnTo>
                  <a:lnTo>
                    <a:pt x="255473" y="468042"/>
                  </a:lnTo>
                  <a:lnTo>
                    <a:pt x="248726" y="432269"/>
                  </a:lnTo>
                  <a:lnTo>
                    <a:pt x="199348" y="370463"/>
                  </a:lnTo>
                  <a:lnTo>
                    <a:pt x="159785" y="346302"/>
                  </a:lnTo>
                  <a:lnTo>
                    <a:pt x="112350" y="327885"/>
                  </a:lnTo>
                  <a:lnTo>
                    <a:pt x="58577" y="316148"/>
                  </a:lnTo>
                  <a:lnTo>
                    <a:pt x="0" y="312028"/>
                  </a:lnTo>
                  <a:lnTo>
                    <a:pt x="58577" y="307907"/>
                  </a:lnTo>
                  <a:lnTo>
                    <a:pt x="112350" y="296170"/>
                  </a:lnTo>
                  <a:lnTo>
                    <a:pt x="159785" y="277753"/>
                  </a:lnTo>
                  <a:lnTo>
                    <a:pt x="199348" y="253593"/>
                  </a:lnTo>
                  <a:lnTo>
                    <a:pt x="229506" y="224625"/>
                  </a:lnTo>
                  <a:lnTo>
                    <a:pt x="255473" y="156014"/>
                  </a:lnTo>
                  <a:lnTo>
                    <a:pt x="262220" y="120241"/>
                  </a:lnTo>
                  <a:lnTo>
                    <a:pt x="311598" y="58435"/>
                  </a:lnTo>
                  <a:lnTo>
                    <a:pt x="351161" y="34274"/>
                  </a:lnTo>
                  <a:lnTo>
                    <a:pt x="398596" y="15857"/>
                  </a:lnTo>
                  <a:lnTo>
                    <a:pt x="452369" y="4120"/>
                  </a:lnTo>
                  <a:lnTo>
                    <a:pt x="510947" y="0"/>
                  </a:lnTo>
                </a:path>
              </a:pathLst>
            </a:custGeom>
            <a:ln w="15875">
              <a:solidFill>
                <a:srgbClr val="389E5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1452819" y="2798571"/>
            <a:ext cx="77089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ahoma"/>
                <a:cs typeface="Tahoma"/>
              </a:rPr>
              <a:t>Starting</a:t>
            </a:r>
            <a:r>
              <a:rPr dirty="0" sz="900" spc="-5">
                <a:latin typeface="Tahoma"/>
                <a:cs typeface="Tahoma"/>
              </a:rPr>
              <a:t> </a:t>
            </a:r>
            <a:r>
              <a:rPr dirty="0" sz="900" spc="-10">
                <a:latin typeface="Tahoma"/>
                <a:cs typeface="Tahoma"/>
              </a:rPr>
              <a:t>insulin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78541" y="3935476"/>
            <a:ext cx="10648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ahoma"/>
                <a:cs typeface="Tahoma"/>
              </a:rPr>
              <a:t>Assessing</a:t>
            </a:r>
            <a:r>
              <a:rPr dirty="0" sz="900" spc="-1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insulin</a:t>
            </a:r>
            <a:r>
              <a:rPr dirty="0" sz="900" spc="-20">
                <a:latin typeface="Tahoma"/>
                <a:cs typeface="Tahoma"/>
              </a:rPr>
              <a:t> </a:t>
            </a:r>
            <a:r>
              <a:rPr dirty="0" sz="900" spc="-25">
                <a:latin typeface="Tahoma"/>
                <a:cs typeface="Tahoma"/>
              </a:rPr>
              <a:t>use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46349" y="1206500"/>
            <a:ext cx="6096000" cy="3429000"/>
            <a:chOff x="846349" y="1206500"/>
            <a:chExt cx="6096000" cy="3429000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10717" y="1431358"/>
              <a:ext cx="817653" cy="81765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52699" y="1212850"/>
              <a:ext cx="6083300" cy="3416300"/>
            </a:xfrm>
            <a:custGeom>
              <a:avLst/>
              <a:gdLst/>
              <a:ahLst/>
              <a:cxnLst/>
              <a:rect l="l" t="t" r="r" b="b"/>
              <a:pathLst>
                <a:path w="6083300" h="3416300">
                  <a:moveTo>
                    <a:pt x="0" y="0"/>
                  </a:moveTo>
                  <a:lnTo>
                    <a:pt x="6083300" y="0"/>
                  </a:lnTo>
                  <a:lnTo>
                    <a:pt x="6083300" y="3416300"/>
                  </a:lnTo>
                  <a:lnTo>
                    <a:pt x="0" y="34163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/>
          <p:cNvGrpSpPr/>
          <p:nvPr/>
        </p:nvGrpSpPr>
        <p:grpSpPr>
          <a:xfrm>
            <a:off x="846349" y="5512103"/>
            <a:ext cx="6096000" cy="3340100"/>
            <a:chOff x="846349" y="5512103"/>
            <a:chExt cx="6096000" cy="3340100"/>
          </a:xfrm>
        </p:grpSpPr>
        <p:sp>
          <p:nvSpPr>
            <p:cNvPr id="19" name="object 19"/>
            <p:cNvSpPr/>
            <p:nvPr/>
          </p:nvSpPr>
          <p:spPr>
            <a:xfrm>
              <a:off x="846349" y="5512103"/>
              <a:ext cx="5805805" cy="45720"/>
            </a:xfrm>
            <a:custGeom>
              <a:avLst/>
              <a:gdLst/>
              <a:ahLst/>
              <a:cxnLst/>
              <a:rect l="l" t="t" r="r" b="b"/>
              <a:pathLst>
                <a:path w="5805805" h="45720">
                  <a:moveTo>
                    <a:pt x="5805403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5805403" y="45720"/>
                  </a:lnTo>
                  <a:lnTo>
                    <a:pt x="5805403" y="0"/>
                  </a:lnTo>
                  <a:close/>
                </a:path>
              </a:pathLst>
            </a:custGeom>
            <a:solidFill>
              <a:srgbClr val="389E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846349" y="8793946"/>
              <a:ext cx="6096000" cy="58419"/>
            </a:xfrm>
            <a:custGeom>
              <a:avLst/>
              <a:gdLst/>
              <a:ahLst/>
              <a:cxnLst/>
              <a:rect l="l" t="t" r="r" b="b"/>
              <a:pathLst>
                <a:path w="6096000" h="58420">
                  <a:moveTo>
                    <a:pt x="6096000" y="0"/>
                  </a:moveTo>
                  <a:lnTo>
                    <a:pt x="0" y="0"/>
                  </a:lnTo>
                  <a:lnTo>
                    <a:pt x="0" y="57953"/>
                  </a:lnTo>
                  <a:lnTo>
                    <a:pt x="6096000" y="57953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90389" y="5560059"/>
              <a:ext cx="2401824" cy="320344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91557" y="5574102"/>
              <a:ext cx="2401655" cy="320376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24301" y="5514339"/>
              <a:ext cx="88392" cy="6095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20871" y="5656483"/>
              <a:ext cx="814578" cy="814578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6724089" y="5461000"/>
            <a:ext cx="1428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389E50"/>
                </a:solidFill>
                <a:latin typeface="Tahoma"/>
                <a:cs typeface="Tahoma"/>
              </a:rPr>
              <a:t>29</a:t>
            </a:r>
            <a:endParaRPr sz="800"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52699" y="5429250"/>
            <a:ext cx="6083300" cy="3416300"/>
          </a:xfrm>
          <a:custGeom>
            <a:avLst/>
            <a:gdLst/>
            <a:ahLst/>
            <a:cxnLst/>
            <a:rect l="l" t="t" r="r" b="b"/>
            <a:pathLst>
              <a:path w="6083300" h="3416300">
                <a:moveTo>
                  <a:pt x="0" y="0"/>
                </a:moveTo>
                <a:lnTo>
                  <a:pt x="6083300" y="0"/>
                </a:lnTo>
                <a:lnTo>
                  <a:pt x="6083300" y="3416300"/>
                </a:lnTo>
                <a:lnTo>
                  <a:pt x="0" y="34163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28" name="object 2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77" y="213359"/>
            <a:ext cx="18738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>
                <a:latin typeface="Tahoma"/>
                <a:cs typeface="Tahoma"/>
              </a:rPr>
              <a:t>Insulin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Type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2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Diabetes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9947" y="213359"/>
            <a:ext cx="14909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Tahoma"/>
                <a:cs typeface="Tahoma"/>
              </a:rPr>
              <a:t>September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12,</a:t>
            </a:r>
            <a:r>
              <a:rPr dirty="0" sz="1300" spc="-4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2026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46349" y="1295703"/>
            <a:ext cx="6096000" cy="3340100"/>
            <a:chOff x="846349" y="1295703"/>
            <a:chExt cx="6096000" cy="3340100"/>
          </a:xfrm>
        </p:grpSpPr>
        <p:sp>
          <p:nvSpPr>
            <p:cNvPr id="5" name="object 5"/>
            <p:cNvSpPr/>
            <p:nvPr/>
          </p:nvSpPr>
          <p:spPr>
            <a:xfrm>
              <a:off x="846349" y="1295703"/>
              <a:ext cx="5805805" cy="45720"/>
            </a:xfrm>
            <a:custGeom>
              <a:avLst/>
              <a:gdLst/>
              <a:ahLst/>
              <a:cxnLst/>
              <a:rect l="l" t="t" r="r" b="b"/>
              <a:pathLst>
                <a:path w="5805805" h="45719">
                  <a:moveTo>
                    <a:pt x="5805403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5805403" y="45720"/>
                  </a:lnTo>
                  <a:lnTo>
                    <a:pt x="5805403" y="0"/>
                  </a:lnTo>
                  <a:close/>
                </a:path>
              </a:pathLst>
            </a:custGeom>
            <a:solidFill>
              <a:srgbClr val="389E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46349" y="4577547"/>
              <a:ext cx="6096000" cy="58419"/>
            </a:xfrm>
            <a:custGeom>
              <a:avLst/>
              <a:gdLst/>
              <a:ahLst/>
              <a:cxnLst/>
              <a:rect l="l" t="t" r="r" b="b"/>
              <a:pathLst>
                <a:path w="6096000" h="58420">
                  <a:moveTo>
                    <a:pt x="6096000" y="0"/>
                  </a:moveTo>
                  <a:lnTo>
                    <a:pt x="0" y="0"/>
                  </a:lnTo>
                  <a:lnTo>
                    <a:pt x="0" y="57952"/>
                  </a:lnTo>
                  <a:lnTo>
                    <a:pt x="6096000" y="57952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8253" y="1337564"/>
              <a:ext cx="1548384" cy="329793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85681" y="1434512"/>
              <a:ext cx="1254817" cy="30295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49597" y="1337564"/>
              <a:ext cx="1594104" cy="32979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48202" y="1434512"/>
              <a:ext cx="1298816" cy="30295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24301" y="1297940"/>
              <a:ext cx="88392" cy="6096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509087" y="4095496"/>
            <a:ext cx="1017905" cy="394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710"/>
              </a:lnSpc>
              <a:spcBef>
                <a:spcPts val="100"/>
              </a:spcBef>
            </a:pPr>
            <a:r>
              <a:rPr dirty="0" sz="600" spc="-10">
                <a:solidFill>
                  <a:srgbClr val="7F7F7F"/>
                </a:solidFill>
                <a:latin typeface="Tahoma"/>
                <a:cs typeface="Tahoma"/>
                <a:hlinkClick r:id="rId7"/>
              </a:rPr>
              <a:t>https://guidelines.diabetes.ca</a:t>
            </a:r>
            <a:endParaRPr sz="600">
              <a:latin typeface="Tahoma"/>
              <a:cs typeface="Tahoma"/>
            </a:endParaRPr>
          </a:p>
          <a:p>
            <a:pPr marL="12700" marR="29845">
              <a:lnSpc>
                <a:spcPts val="700"/>
              </a:lnSpc>
              <a:spcBef>
                <a:spcPts val="25"/>
              </a:spcBef>
            </a:pPr>
            <a:r>
              <a:rPr dirty="0" sz="600" spc="-10">
                <a:solidFill>
                  <a:srgbClr val="7F7F7F"/>
                </a:solidFill>
                <a:latin typeface="Tahoma"/>
                <a:cs typeface="Tahoma"/>
              </a:rPr>
              <a:t>/GuideLines/media/Docs/Pa</a:t>
            </a:r>
            <a:r>
              <a:rPr dirty="0" sz="600" spc="500">
                <a:solidFill>
                  <a:srgbClr val="7F7F7F"/>
                </a:solidFill>
                <a:latin typeface="Tahoma"/>
                <a:cs typeface="Tahoma"/>
              </a:rPr>
              <a:t> </a:t>
            </a:r>
            <a:r>
              <a:rPr dirty="0" sz="600" spc="-10">
                <a:solidFill>
                  <a:srgbClr val="7F7F7F"/>
                </a:solidFill>
                <a:latin typeface="Tahoma"/>
                <a:cs typeface="Tahoma"/>
              </a:rPr>
              <a:t>tient%20Resources/drive-</a:t>
            </a:r>
            <a:endParaRPr sz="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600">
                <a:solidFill>
                  <a:srgbClr val="7F7F7F"/>
                </a:solidFill>
                <a:latin typeface="Tahoma"/>
                <a:cs typeface="Tahoma"/>
              </a:rPr>
              <a:t>safe-with-</a:t>
            </a:r>
            <a:r>
              <a:rPr dirty="0" sz="600" spc="-10">
                <a:solidFill>
                  <a:srgbClr val="7F7F7F"/>
                </a:solidFill>
                <a:latin typeface="Tahoma"/>
                <a:cs typeface="Tahoma"/>
              </a:rPr>
              <a:t>diabetes.pdf</a:t>
            </a:r>
            <a:endParaRPr sz="600">
              <a:latin typeface="Tahoma"/>
              <a:cs typeface="Tahom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20870" y="1440083"/>
            <a:ext cx="814578" cy="81457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6724089" y="1244600"/>
            <a:ext cx="1428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389E50"/>
                </a:solidFill>
                <a:latin typeface="Tahoma"/>
                <a:cs typeface="Tahoma"/>
              </a:rPr>
              <a:t>30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52699" y="1212850"/>
            <a:ext cx="6083300" cy="3416300"/>
          </a:xfrm>
          <a:custGeom>
            <a:avLst/>
            <a:gdLst/>
            <a:ahLst/>
            <a:cxnLst/>
            <a:rect l="l" t="t" r="r" b="b"/>
            <a:pathLst>
              <a:path w="6083300" h="3416300">
                <a:moveTo>
                  <a:pt x="0" y="0"/>
                </a:moveTo>
                <a:lnTo>
                  <a:pt x="6083300" y="0"/>
                </a:lnTo>
                <a:lnTo>
                  <a:pt x="6083300" y="3416300"/>
                </a:lnTo>
                <a:lnTo>
                  <a:pt x="0" y="34163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/>
          <p:cNvGrpSpPr/>
          <p:nvPr/>
        </p:nvGrpSpPr>
        <p:grpSpPr>
          <a:xfrm>
            <a:off x="846349" y="5512103"/>
            <a:ext cx="6096000" cy="3340100"/>
            <a:chOff x="846349" y="5512103"/>
            <a:chExt cx="6096000" cy="3340100"/>
          </a:xfrm>
        </p:grpSpPr>
        <p:sp>
          <p:nvSpPr>
            <p:cNvPr id="17" name="object 17"/>
            <p:cNvSpPr/>
            <p:nvPr/>
          </p:nvSpPr>
          <p:spPr>
            <a:xfrm>
              <a:off x="846349" y="5512103"/>
              <a:ext cx="5805805" cy="45720"/>
            </a:xfrm>
            <a:custGeom>
              <a:avLst/>
              <a:gdLst/>
              <a:ahLst/>
              <a:cxnLst/>
              <a:rect l="l" t="t" r="r" b="b"/>
              <a:pathLst>
                <a:path w="5805805" h="45720">
                  <a:moveTo>
                    <a:pt x="5805403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5805403" y="45720"/>
                  </a:lnTo>
                  <a:lnTo>
                    <a:pt x="5805403" y="0"/>
                  </a:lnTo>
                  <a:close/>
                </a:path>
              </a:pathLst>
            </a:custGeom>
            <a:solidFill>
              <a:srgbClr val="389E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846349" y="8793946"/>
              <a:ext cx="6096000" cy="58419"/>
            </a:xfrm>
            <a:custGeom>
              <a:avLst/>
              <a:gdLst/>
              <a:ahLst/>
              <a:cxnLst/>
              <a:rect l="l" t="t" r="r" b="b"/>
              <a:pathLst>
                <a:path w="6096000" h="58420">
                  <a:moveTo>
                    <a:pt x="6096000" y="0"/>
                  </a:moveTo>
                  <a:lnTo>
                    <a:pt x="0" y="0"/>
                  </a:lnTo>
                  <a:lnTo>
                    <a:pt x="0" y="57953"/>
                  </a:lnTo>
                  <a:lnTo>
                    <a:pt x="6096000" y="57953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6731274" y="5461000"/>
            <a:ext cx="1428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solidFill>
                  <a:srgbClr val="389E50"/>
                </a:solidFill>
                <a:latin typeface="Tahoma"/>
                <a:cs typeface="Tahoma"/>
              </a:rPr>
              <a:t>31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260812" y="5623859"/>
            <a:ext cx="2953385" cy="3221990"/>
            <a:chOff x="2260812" y="5623859"/>
            <a:chExt cx="2953385" cy="3221990"/>
          </a:xfrm>
        </p:grpSpPr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66005" y="5642355"/>
              <a:ext cx="2548128" cy="319735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47689" y="5623859"/>
              <a:ext cx="2493319" cy="322186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268749" y="6315528"/>
              <a:ext cx="511175" cy="1586230"/>
            </a:xfrm>
            <a:custGeom>
              <a:avLst/>
              <a:gdLst/>
              <a:ahLst/>
              <a:cxnLst/>
              <a:rect l="l" t="t" r="r" b="b"/>
              <a:pathLst>
                <a:path w="511175" h="1586229">
                  <a:moveTo>
                    <a:pt x="510946" y="1585686"/>
                  </a:moveTo>
                  <a:lnTo>
                    <a:pt x="459459" y="1581502"/>
                  </a:lnTo>
                  <a:lnTo>
                    <a:pt x="411504" y="1569502"/>
                  </a:lnTo>
                  <a:lnTo>
                    <a:pt x="368108" y="1550514"/>
                  </a:lnTo>
                  <a:lnTo>
                    <a:pt x="330299" y="1525366"/>
                  </a:lnTo>
                  <a:lnTo>
                    <a:pt x="299103" y="1494886"/>
                  </a:lnTo>
                  <a:lnTo>
                    <a:pt x="275548" y="1459903"/>
                  </a:lnTo>
                  <a:lnTo>
                    <a:pt x="260662" y="1421245"/>
                  </a:lnTo>
                  <a:lnTo>
                    <a:pt x="255472" y="1379740"/>
                  </a:lnTo>
                  <a:lnTo>
                    <a:pt x="255474" y="995001"/>
                  </a:lnTo>
                  <a:lnTo>
                    <a:pt x="250283" y="953495"/>
                  </a:lnTo>
                  <a:lnTo>
                    <a:pt x="235397" y="914837"/>
                  </a:lnTo>
                  <a:lnTo>
                    <a:pt x="211843" y="879854"/>
                  </a:lnTo>
                  <a:lnTo>
                    <a:pt x="180647" y="849374"/>
                  </a:lnTo>
                  <a:lnTo>
                    <a:pt x="142838" y="824226"/>
                  </a:lnTo>
                  <a:lnTo>
                    <a:pt x="99442" y="805238"/>
                  </a:lnTo>
                  <a:lnTo>
                    <a:pt x="51486" y="793238"/>
                  </a:lnTo>
                  <a:lnTo>
                    <a:pt x="0" y="789054"/>
                  </a:lnTo>
                  <a:lnTo>
                    <a:pt x="51486" y="784869"/>
                  </a:lnTo>
                  <a:lnTo>
                    <a:pt x="99442" y="772869"/>
                  </a:lnTo>
                  <a:lnTo>
                    <a:pt x="142838" y="753881"/>
                  </a:lnTo>
                  <a:lnTo>
                    <a:pt x="180647" y="728733"/>
                  </a:lnTo>
                  <a:lnTo>
                    <a:pt x="211843" y="698254"/>
                  </a:lnTo>
                  <a:lnTo>
                    <a:pt x="235397" y="663271"/>
                  </a:lnTo>
                  <a:lnTo>
                    <a:pt x="250283" y="624612"/>
                  </a:lnTo>
                  <a:lnTo>
                    <a:pt x="255474" y="583107"/>
                  </a:lnTo>
                  <a:lnTo>
                    <a:pt x="255474" y="205946"/>
                  </a:lnTo>
                  <a:lnTo>
                    <a:pt x="260664" y="164441"/>
                  </a:lnTo>
                  <a:lnTo>
                    <a:pt x="275550" y="125782"/>
                  </a:lnTo>
                  <a:lnTo>
                    <a:pt x="299105" y="90799"/>
                  </a:lnTo>
                  <a:lnTo>
                    <a:pt x="330300" y="60320"/>
                  </a:lnTo>
                  <a:lnTo>
                    <a:pt x="368110" y="35172"/>
                  </a:lnTo>
                  <a:lnTo>
                    <a:pt x="411506" y="16184"/>
                  </a:lnTo>
                  <a:lnTo>
                    <a:pt x="459461" y="4184"/>
                  </a:lnTo>
                  <a:lnTo>
                    <a:pt x="510948" y="0"/>
                  </a:lnTo>
                </a:path>
              </a:pathLst>
            </a:custGeom>
            <a:ln w="15875">
              <a:solidFill>
                <a:srgbClr val="00499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268749" y="7926615"/>
              <a:ext cx="511175" cy="627380"/>
            </a:xfrm>
            <a:custGeom>
              <a:avLst/>
              <a:gdLst/>
              <a:ahLst/>
              <a:cxnLst/>
              <a:rect l="l" t="t" r="r" b="b"/>
              <a:pathLst>
                <a:path w="511175" h="627379">
                  <a:moveTo>
                    <a:pt x="510946" y="627053"/>
                  </a:moveTo>
                  <a:lnTo>
                    <a:pt x="452368" y="622933"/>
                  </a:lnTo>
                  <a:lnTo>
                    <a:pt x="398595" y="611196"/>
                  </a:lnTo>
                  <a:lnTo>
                    <a:pt x="351160" y="592778"/>
                  </a:lnTo>
                  <a:lnTo>
                    <a:pt x="311597" y="568618"/>
                  </a:lnTo>
                  <a:lnTo>
                    <a:pt x="281439" y="539650"/>
                  </a:lnTo>
                  <a:lnTo>
                    <a:pt x="255472" y="471039"/>
                  </a:lnTo>
                  <a:lnTo>
                    <a:pt x="255473" y="468042"/>
                  </a:lnTo>
                  <a:lnTo>
                    <a:pt x="248726" y="432269"/>
                  </a:lnTo>
                  <a:lnTo>
                    <a:pt x="199348" y="370463"/>
                  </a:lnTo>
                  <a:lnTo>
                    <a:pt x="159785" y="346302"/>
                  </a:lnTo>
                  <a:lnTo>
                    <a:pt x="112350" y="327885"/>
                  </a:lnTo>
                  <a:lnTo>
                    <a:pt x="58577" y="316148"/>
                  </a:lnTo>
                  <a:lnTo>
                    <a:pt x="0" y="312028"/>
                  </a:lnTo>
                  <a:lnTo>
                    <a:pt x="58577" y="307907"/>
                  </a:lnTo>
                  <a:lnTo>
                    <a:pt x="112350" y="296170"/>
                  </a:lnTo>
                  <a:lnTo>
                    <a:pt x="159785" y="277753"/>
                  </a:lnTo>
                  <a:lnTo>
                    <a:pt x="199348" y="253593"/>
                  </a:lnTo>
                  <a:lnTo>
                    <a:pt x="229506" y="224625"/>
                  </a:lnTo>
                  <a:lnTo>
                    <a:pt x="255473" y="156014"/>
                  </a:lnTo>
                  <a:lnTo>
                    <a:pt x="262220" y="120241"/>
                  </a:lnTo>
                  <a:lnTo>
                    <a:pt x="311598" y="58435"/>
                  </a:lnTo>
                  <a:lnTo>
                    <a:pt x="351161" y="34274"/>
                  </a:lnTo>
                  <a:lnTo>
                    <a:pt x="398596" y="15857"/>
                  </a:lnTo>
                  <a:lnTo>
                    <a:pt x="452369" y="4120"/>
                  </a:lnTo>
                  <a:lnTo>
                    <a:pt x="510947" y="0"/>
                  </a:lnTo>
                </a:path>
              </a:pathLst>
            </a:custGeom>
            <a:ln w="15875">
              <a:solidFill>
                <a:srgbClr val="389E5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1452819" y="7014971"/>
            <a:ext cx="77089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ahoma"/>
                <a:cs typeface="Tahoma"/>
              </a:rPr>
              <a:t>Starting</a:t>
            </a:r>
            <a:r>
              <a:rPr dirty="0" sz="900" spc="-5">
                <a:latin typeface="Tahoma"/>
                <a:cs typeface="Tahoma"/>
              </a:rPr>
              <a:t> </a:t>
            </a:r>
            <a:r>
              <a:rPr dirty="0" sz="900" spc="-10">
                <a:latin typeface="Tahoma"/>
                <a:cs typeface="Tahoma"/>
              </a:rPr>
              <a:t>insulin</a:t>
            </a:r>
            <a:endParaRPr sz="9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8541" y="8151876"/>
            <a:ext cx="10648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ahoma"/>
                <a:cs typeface="Tahoma"/>
              </a:rPr>
              <a:t>Assessing</a:t>
            </a:r>
            <a:r>
              <a:rPr dirty="0" sz="900" spc="-1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insulin</a:t>
            </a:r>
            <a:r>
              <a:rPr dirty="0" sz="900" spc="-20">
                <a:latin typeface="Tahoma"/>
                <a:cs typeface="Tahoma"/>
              </a:rPr>
              <a:t> </a:t>
            </a:r>
            <a:r>
              <a:rPr dirty="0" sz="900" spc="-25">
                <a:latin typeface="Tahoma"/>
                <a:cs typeface="Tahoma"/>
              </a:rPr>
              <a:t>use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846349" y="5422900"/>
            <a:ext cx="6096000" cy="3429000"/>
            <a:chOff x="846349" y="5422900"/>
            <a:chExt cx="6096000" cy="3429000"/>
          </a:xfrm>
        </p:grpSpPr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10717" y="5647758"/>
              <a:ext cx="817653" cy="81765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852699" y="5429250"/>
              <a:ext cx="6083300" cy="3416300"/>
            </a:xfrm>
            <a:custGeom>
              <a:avLst/>
              <a:gdLst/>
              <a:ahLst/>
              <a:cxnLst/>
              <a:rect l="l" t="t" r="r" b="b"/>
              <a:pathLst>
                <a:path w="6083300" h="3416300">
                  <a:moveTo>
                    <a:pt x="0" y="0"/>
                  </a:moveTo>
                  <a:lnTo>
                    <a:pt x="6083300" y="0"/>
                  </a:lnTo>
                  <a:lnTo>
                    <a:pt x="6083300" y="3416300"/>
                  </a:lnTo>
                  <a:lnTo>
                    <a:pt x="0" y="34163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31" name="object 3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77" y="213359"/>
            <a:ext cx="18738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>
                <a:latin typeface="Tahoma"/>
                <a:cs typeface="Tahoma"/>
              </a:rPr>
              <a:t>Insulin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Type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2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Diabetes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9947" y="213359"/>
            <a:ext cx="14909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Tahoma"/>
                <a:cs typeface="Tahoma"/>
              </a:rPr>
              <a:t>September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12,</a:t>
            </a:r>
            <a:r>
              <a:rPr dirty="0" sz="1300" spc="-4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2026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43809" y="1295703"/>
            <a:ext cx="6098540" cy="3340100"/>
            <a:chOff x="843809" y="1295703"/>
            <a:chExt cx="6098540" cy="3340100"/>
          </a:xfrm>
        </p:grpSpPr>
        <p:sp>
          <p:nvSpPr>
            <p:cNvPr id="5" name="object 5"/>
            <p:cNvSpPr/>
            <p:nvPr/>
          </p:nvSpPr>
          <p:spPr>
            <a:xfrm>
              <a:off x="846349" y="1295703"/>
              <a:ext cx="5805805" cy="45720"/>
            </a:xfrm>
            <a:custGeom>
              <a:avLst/>
              <a:gdLst/>
              <a:ahLst/>
              <a:cxnLst/>
              <a:rect l="l" t="t" r="r" b="b"/>
              <a:pathLst>
                <a:path w="5805805" h="45719">
                  <a:moveTo>
                    <a:pt x="5805403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5805403" y="45720"/>
                  </a:lnTo>
                  <a:lnTo>
                    <a:pt x="5805403" y="0"/>
                  </a:lnTo>
                  <a:close/>
                </a:path>
              </a:pathLst>
            </a:custGeom>
            <a:solidFill>
              <a:srgbClr val="389E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46349" y="4577547"/>
              <a:ext cx="6096000" cy="58419"/>
            </a:xfrm>
            <a:custGeom>
              <a:avLst/>
              <a:gdLst/>
              <a:ahLst/>
              <a:cxnLst/>
              <a:rect l="l" t="t" r="r" b="b"/>
              <a:pathLst>
                <a:path w="6096000" h="58420">
                  <a:moveTo>
                    <a:pt x="6096000" y="0"/>
                  </a:moveTo>
                  <a:lnTo>
                    <a:pt x="0" y="0"/>
                  </a:lnTo>
                  <a:lnTo>
                    <a:pt x="0" y="57952"/>
                  </a:lnTo>
                  <a:lnTo>
                    <a:pt x="6096000" y="57952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46349" y="13973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4">
                  <a:moveTo>
                    <a:pt x="5508079" y="0"/>
                  </a:moveTo>
                  <a:lnTo>
                    <a:pt x="0" y="0"/>
                  </a:lnTo>
                  <a:lnTo>
                    <a:pt x="0" y="594648"/>
                  </a:lnTo>
                  <a:lnTo>
                    <a:pt x="5508079" y="594648"/>
                  </a:lnTo>
                  <a:lnTo>
                    <a:pt x="5805402" y="297324"/>
                  </a:lnTo>
                  <a:lnTo>
                    <a:pt x="5508079" y="0"/>
                  </a:lnTo>
                  <a:close/>
                </a:path>
              </a:pathLst>
            </a:custGeom>
            <a:solidFill>
              <a:srgbClr val="00499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846349" y="13973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4">
                  <a:moveTo>
                    <a:pt x="0" y="0"/>
                  </a:moveTo>
                  <a:lnTo>
                    <a:pt x="5508079" y="0"/>
                  </a:lnTo>
                  <a:lnTo>
                    <a:pt x="5805403" y="297324"/>
                  </a:lnTo>
                  <a:lnTo>
                    <a:pt x="5508079" y="594649"/>
                  </a:lnTo>
                  <a:lnTo>
                    <a:pt x="0" y="594649"/>
                  </a:lnTo>
                  <a:lnTo>
                    <a:pt x="0" y="0"/>
                  </a:lnTo>
                  <a:close/>
                </a:path>
              </a:pathLst>
            </a:custGeom>
            <a:ln w="4762">
              <a:solidFill>
                <a:srgbClr val="0049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6731274" y="1244600"/>
            <a:ext cx="1428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solidFill>
                  <a:srgbClr val="389E50"/>
                </a:solidFill>
                <a:latin typeface="Tahoma"/>
                <a:cs typeface="Tahoma"/>
              </a:rPr>
              <a:t>32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082674" y="2004548"/>
            <a:ext cx="3689350" cy="2530475"/>
            <a:chOff x="2082674" y="2004548"/>
            <a:chExt cx="3689350" cy="253047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02125" y="2023364"/>
              <a:ext cx="3669791" cy="251155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085214" y="2007088"/>
              <a:ext cx="3613785" cy="2453005"/>
            </a:xfrm>
            <a:custGeom>
              <a:avLst/>
              <a:gdLst/>
              <a:ahLst/>
              <a:cxnLst/>
              <a:rect l="l" t="t" r="r" b="b"/>
              <a:pathLst>
                <a:path w="3613785" h="2453004">
                  <a:moveTo>
                    <a:pt x="3613354" y="0"/>
                  </a:moveTo>
                  <a:lnTo>
                    <a:pt x="0" y="0"/>
                  </a:lnTo>
                  <a:lnTo>
                    <a:pt x="0" y="2452706"/>
                  </a:lnTo>
                  <a:lnTo>
                    <a:pt x="3613354" y="2452706"/>
                  </a:lnTo>
                  <a:lnTo>
                    <a:pt x="36133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085214" y="2007088"/>
              <a:ext cx="3613785" cy="2453005"/>
            </a:xfrm>
            <a:custGeom>
              <a:avLst/>
              <a:gdLst/>
              <a:ahLst/>
              <a:cxnLst/>
              <a:rect l="l" t="t" r="r" b="b"/>
              <a:pathLst>
                <a:path w="3613785" h="2453004">
                  <a:moveTo>
                    <a:pt x="0" y="0"/>
                  </a:moveTo>
                  <a:lnTo>
                    <a:pt x="3613355" y="0"/>
                  </a:lnTo>
                  <a:lnTo>
                    <a:pt x="3613355" y="2452706"/>
                  </a:lnTo>
                  <a:lnTo>
                    <a:pt x="0" y="2452706"/>
                  </a:lnTo>
                  <a:lnTo>
                    <a:pt x="0" y="0"/>
                  </a:lnTo>
                  <a:close/>
                </a:path>
              </a:pathLst>
            </a:custGeom>
            <a:ln w="476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94156" y="2113282"/>
              <a:ext cx="1794799" cy="232354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34932" y="2070201"/>
              <a:ext cx="1861270" cy="2409597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999686" y="1421383"/>
            <a:ext cx="4965700" cy="593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585"/>
              </a:lnSpc>
              <a:spcBef>
                <a:spcPts val="100"/>
              </a:spcBef>
            </a:pPr>
            <a:r>
              <a:rPr dirty="0" sz="1400" spc="-10" b="1">
                <a:solidFill>
                  <a:srgbClr val="FFFFFF"/>
                </a:solidFill>
                <a:latin typeface="Tahoma"/>
                <a:cs typeface="Tahoma"/>
              </a:rPr>
              <a:t>GLUCOSE</a:t>
            </a:r>
            <a:r>
              <a:rPr dirty="0" sz="1400" spc="-4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Tahoma"/>
                <a:cs typeface="Tahoma"/>
              </a:rPr>
              <a:t>CHECKS:</a:t>
            </a:r>
            <a:endParaRPr sz="1400">
              <a:latin typeface="Tahoma"/>
              <a:cs typeface="Tahoma"/>
            </a:endParaRPr>
          </a:p>
          <a:p>
            <a:pPr marL="328930" indent="-228600">
              <a:lnSpc>
                <a:spcPts val="1395"/>
              </a:lnSpc>
              <a:buFont typeface="Arial"/>
              <a:buChar char="•"/>
              <a:tabLst>
                <a:tab pos="328930" algn="l"/>
              </a:tabLst>
            </a:pPr>
            <a:r>
              <a:rPr dirty="0" sz="1300" spc="-10" b="1">
                <a:solidFill>
                  <a:srgbClr val="FFFFFF"/>
                </a:solidFill>
                <a:latin typeface="Tahoma"/>
                <a:cs typeface="Tahoma"/>
              </a:rPr>
              <a:t>RECOMMEND</a:t>
            </a:r>
            <a:r>
              <a:rPr dirty="0" sz="13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b="1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1300" spc="-55" b="1">
                <a:solidFill>
                  <a:srgbClr val="FFFFFF"/>
                </a:solidFill>
                <a:latin typeface="Tahoma"/>
                <a:cs typeface="Tahoma"/>
              </a:rPr>
              <a:t> MONITORING</a:t>
            </a:r>
            <a:r>
              <a:rPr dirty="0" sz="1300" spc="-5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-10" b="1">
                <a:solidFill>
                  <a:srgbClr val="FFFFFF"/>
                </a:solidFill>
                <a:latin typeface="Tahoma"/>
                <a:cs typeface="Tahoma"/>
              </a:rPr>
              <a:t>SCHEDULE</a:t>
            </a:r>
            <a:endParaRPr sz="1300">
              <a:latin typeface="Tahoma"/>
              <a:cs typeface="Tahoma"/>
            </a:endParaRPr>
          </a:p>
          <a:p>
            <a:pPr marL="328930" indent="-228600">
              <a:lnSpc>
                <a:spcPts val="1490"/>
              </a:lnSpc>
              <a:buFont typeface="Arial"/>
              <a:buChar char="•"/>
              <a:tabLst>
                <a:tab pos="328930" algn="l"/>
              </a:tabLst>
            </a:pPr>
            <a:r>
              <a:rPr dirty="0" sz="1300" spc="-60" b="1">
                <a:solidFill>
                  <a:srgbClr val="FFFFFF"/>
                </a:solidFill>
                <a:latin typeface="Tahoma"/>
                <a:cs typeface="Tahoma"/>
              </a:rPr>
              <a:t>ADJUSTING</a:t>
            </a:r>
            <a:r>
              <a:rPr dirty="0" sz="1300" spc="-4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-30" b="1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dirty="0" sz="1300" spc="-3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-105" b="1">
                <a:solidFill>
                  <a:srgbClr val="FFFFFF"/>
                </a:solidFill>
                <a:latin typeface="Tahoma"/>
                <a:cs typeface="Tahoma"/>
              </a:rPr>
              <a:t>INSULIN</a:t>
            </a:r>
            <a:r>
              <a:rPr dirty="0" sz="1300" spc="-4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-35" b="1">
                <a:solidFill>
                  <a:srgbClr val="FFFFFF"/>
                </a:solidFill>
                <a:latin typeface="Tahoma"/>
                <a:cs typeface="Tahoma"/>
              </a:rPr>
              <a:t>DOSE </a:t>
            </a:r>
            <a:r>
              <a:rPr dirty="0" sz="1300" spc="-45" b="1">
                <a:solidFill>
                  <a:srgbClr val="FFFFFF"/>
                </a:solidFill>
                <a:latin typeface="Tahoma"/>
                <a:cs typeface="Tahoma"/>
              </a:rPr>
              <a:t>BASED</a:t>
            </a:r>
            <a:r>
              <a:rPr dirty="0" sz="1300" spc="-4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b="1">
                <a:solidFill>
                  <a:srgbClr val="FFFFFF"/>
                </a:solidFill>
                <a:latin typeface="Tahoma"/>
                <a:cs typeface="Tahoma"/>
              </a:rPr>
              <a:t>ON</a:t>
            </a:r>
            <a:r>
              <a:rPr dirty="0" sz="1300" spc="-4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-40" b="1">
                <a:solidFill>
                  <a:srgbClr val="FFFFFF"/>
                </a:solidFill>
                <a:latin typeface="Tahoma"/>
                <a:cs typeface="Tahoma"/>
              </a:rPr>
              <a:t>GLUCOSE</a:t>
            </a:r>
            <a:r>
              <a:rPr dirty="0" sz="1300" spc="-3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300" spc="-20" b="1">
                <a:solidFill>
                  <a:srgbClr val="FFFFFF"/>
                </a:solidFill>
                <a:latin typeface="Tahoma"/>
                <a:cs typeface="Tahoma"/>
              </a:rPr>
              <a:t>DATA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06136" y="4040123"/>
            <a:ext cx="1090930" cy="4495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99000"/>
              </a:lnSpc>
              <a:spcBef>
                <a:spcPts val="105"/>
              </a:spcBef>
            </a:pPr>
            <a:r>
              <a:rPr dirty="0" sz="700" spc="-10">
                <a:solidFill>
                  <a:srgbClr val="5F5F5F"/>
                </a:solidFill>
                <a:latin typeface="Tahoma"/>
                <a:cs typeface="Tahoma"/>
                <a:hlinkClick r:id="rId5"/>
              </a:rPr>
              <a:t>https://guidelines.diabetes.</a:t>
            </a:r>
            <a:r>
              <a:rPr dirty="0" sz="700" spc="-55">
                <a:solidFill>
                  <a:srgbClr val="5F5F5F"/>
                </a:solidFill>
                <a:latin typeface="Tahoma"/>
                <a:cs typeface="Tahoma"/>
              </a:rPr>
              <a:t> </a:t>
            </a:r>
            <a:r>
              <a:rPr dirty="0" sz="700" spc="5">
                <a:solidFill>
                  <a:srgbClr val="5F5F5F"/>
                </a:solidFill>
                <a:latin typeface="Tahoma"/>
                <a:cs typeface="Tahoma"/>
              </a:rPr>
              <a:t>ca/self-</a:t>
            </a:r>
            <a:r>
              <a:rPr dirty="0" sz="700" spc="-10">
                <a:solidFill>
                  <a:srgbClr val="5F5F5F"/>
                </a:solidFill>
                <a:latin typeface="Tahoma"/>
                <a:cs typeface="Tahoma"/>
              </a:rPr>
              <a:t>management/smbg-</a:t>
            </a:r>
            <a:r>
              <a:rPr dirty="0" sz="700">
                <a:solidFill>
                  <a:srgbClr val="5F5F5F"/>
                </a:solidFill>
                <a:latin typeface="Tahoma"/>
                <a:cs typeface="Tahoma"/>
              </a:rPr>
              <a:t>recommendation-</a:t>
            </a:r>
            <a:r>
              <a:rPr dirty="0" sz="700" spc="-5">
                <a:solidFill>
                  <a:srgbClr val="5F5F5F"/>
                </a:solidFill>
                <a:latin typeface="Tahoma"/>
                <a:cs typeface="Tahoma"/>
              </a:rPr>
              <a:t>sheet</a:t>
            </a:r>
            <a:endParaRPr sz="7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52699" y="1212850"/>
            <a:ext cx="6083300" cy="3416300"/>
          </a:xfrm>
          <a:custGeom>
            <a:avLst/>
            <a:gdLst/>
            <a:ahLst/>
            <a:cxnLst/>
            <a:rect l="l" t="t" r="r" b="b"/>
            <a:pathLst>
              <a:path w="6083300" h="3416300">
                <a:moveTo>
                  <a:pt x="0" y="0"/>
                </a:moveTo>
                <a:lnTo>
                  <a:pt x="6083300" y="0"/>
                </a:lnTo>
                <a:lnTo>
                  <a:pt x="6083300" y="3416300"/>
                </a:lnTo>
                <a:lnTo>
                  <a:pt x="0" y="34163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9" name="object 19"/>
          <p:cNvGrpSpPr/>
          <p:nvPr/>
        </p:nvGrpSpPr>
        <p:grpSpPr>
          <a:xfrm>
            <a:off x="843967" y="5611341"/>
            <a:ext cx="5810250" cy="599440"/>
            <a:chOff x="843967" y="5611341"/>
            <a:chExt cx="5810250" cy="599440"/>
          </a:xfrm>
        </p:grpSpPr>
        <p:sp>
          <p:nvSpPr>
            <p:cNvPr id="20" name="object 20"/>
            <p:cNvSpPr/>
            <p:nvPr/>
          </p:nvSpPr>
          <p:spPr>
            <a:xfrm>
              <a:off x="846349" y="56137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5">
                  <a:moveTo>
                    <a:pt x="5508079" y="0"/>
                  </a:moveTo>
                  <a:lnTo>
                    <a:pt x="0" y="0"/>
                  </a:lnTo>
                  <a:lnTo>
                    <a:pt x="0" y="594648"/>
                  </a:lnTo>
                  <a:lnTo>
                    <a:pt x="5508079" y="594648"/>
                  </a:lnTo>
                  <a:lnTo>
                    <a:pt x="5805402" y="297324"/>
                  </a:lnTo>
                  <a:lnTo>
                    <a:pt x="5508079" y="0"/>
                  </a:lnTo>
                  <a:close/>
                </a:path>
              </a:pathLst>
            </a:custGeom>
            <a:solidFill>
              <a:srgbClr val="00499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846349" y="56137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5">
                  <a:moveTo>
                    <a:pt x="0" y="0"/>
                  </a:moveTo>
                  <a:lnTo>
                    <a:pt x="5508079" y="0"/>
                  </a:lnTo>
                  <a:lnTo>
                    <a:pt x="5805403" y="297324"/>
                  </a:lnTo>
                  <a:lnTo>
                    <a:pt x="5508079" y="594649"/>
                  </a:lnTo>
                  <a:lnTo>
                    <a:pt x="0" y="594649"/>
                  </a:lnTo>
                  <a:lnTo>
                    <a:pt x="0" y="0"/>
                  </a:lnTo>
                  <a:close/>
                </a:path>
              </a:pathLst>
            </a:custGeom>
            <a:ln w="4762">
              <a:solidFill>
                <a:srgbClr val="0049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950603" y="6286601"/>
            <a:ext cx="5805805" cy="2023110"/>
            <a:chOff x="950603" y="6286601"/>
            <a:chExt cx="5805805" cy="2023110"/>
          </a:xfrm>
        </p:grpSpPr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14573" y="6312915"/>
              <a:ext cx="5574792" cy="199643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0603" y="6286601"/>
              <a:ext cx="5805476" cy="195221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984594" y="7310315"/>
              <a:ext cx="685800" cy="123189"/>
            </a:xfrm>
            <a:custGeom>
              <a:avLst/>
              <a:gdLst/>
              <a:ahLst/>
              <a:cxnLst/>
              <a:rect l="l" t="t" r="r" b="b"/>
              <a:pathLst>
                <a:path w="685800" h="123190">
                  <a:moveTo>
                    <a:pt x="685800" y="0"/>
                  </a:moveTo>
                  <a:lnTo>
                    <a:pt x="0" y="0"/>
                  </a:lnTo>
                  <a:lnTo>
                    <a:pt x="0" y="123092"/>
                  </a:lnTo>
                  <a:lnTo>
                    <a:pt x="685800" y="123092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846349" y="5400273"/>
          <a:ext cx="6172200" cy="3392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8820"/>
                <a:gridCol w="283845"/>
              </a:tblGrid>
              <a:tr h="105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389E5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800" spc="-25" b="1">
                          <a:solidFill>
                            <a:srgbClr val="389E50"/>
                          </a:solidFill>
                          <a:latin typeface="Tahoma"/>
                          <a:cs typeface="Tahoma"/>
                        </a:rPr>
                        <a:t>33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  <a:tr h="3287395">
                <a:tc>
                  <a:txBody>
                    <a:bodyPr/>
                    <a:lstStyle/>
                    <a:p>
                      <a:pPr marL="159385">
                        <a:lnSpc>
                          <a:spcPts val="1585"/>
                        </a:lnSpc>
                        <a:spcBef>
                          <a:spcPts val="910"/>
                        </a:spcBef>
                      </a:pPr>
                      <a:r>
                        <a:rPr dirty="0" sz="14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GLUCOSE</a:t>
                      </a:r>
                      <a:r>
                        <a:rPr dirty="0" sz="1400" spc="-4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CHECKS: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475615" indent="-228600">
                        <a:lnSpc>
                          <a:spcPts val="1395"/>
                        </a:lnSpc>
                        <a:buFont typeface="Arial"/>
                        <a:buChar char="•"/>
                        <a:tabLst>
                          <a:tab pos="475615" algn="l"/>
                        </a:tabLst>
                      </a:pPr>
                      <a:r>
                        <a:rPr dirty="0" sz="13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RECOMMEND</a:t>
                      </a:r>
                      <a:r>
                        <a:rPr dirty="0" sz="1300" spc="-5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dirty="0" sz="1300" spc="-5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MONITORING</a:t>
                      </a:r>
                      <a:r>
                        <a:rPr dirty="0" sz="1300" spc="-5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SCHEDULE</a:t>
                      </a:r>
                      <a:endParaRPr sz="1300">
                        <a:latin typeface="Tahoma"/>
                        <a:cs typeface="Tahoma"/>
                      </a:endParaRPr>
                    </a:p>
                    <a:p>
                      <a:pPr marL="475615" indent="-228600">
                        <a:lnSpc>
                          <a:spcPts val="1490"/>
                        </a:lnSpc>
                        <a:buFont typeface="Arial"/>
                        <a:buChar char="•"/>
                        <a:tabLst>
                          <a:tab pos="475615" algn="l"/>
                        </a:tabLst>
                      </a:pPr>
                      <a:r>
                        <a:rPr dirty="0" sz="1300" spc="-6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ADJUSTING</a:t>
                      </a:r>
                      <a:r>
                        <a:rPr dirty="0" sz="1300" spc="-4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 spc="-3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THE</a:t>
                      </a:r>
                      <a:r>
                        <a:rPr dirty="0" sz="1300" spc="-3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 spc="-10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INSULIN</a:t>
                      </a:r>
                      <a:r>
                        <a:rPr dirty="0" sz="1300" spc="-4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 spc="-3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DOSE </a:t>
                      </a:r>
                      <a:r>
                        <a:rPr dirty="0" sz="1300" spc="-4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BASED</a:t>
                      </a:r>
                      <a:r>
                        <a:rPr dirty="0" sz="1300" spc="-4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ON</a:t>
                      </a:r>
                      <a:r>
                        <a:rPr dirty="0" sz="1300" spc="-4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 spc="-4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GLUCOSE</a:t>
                      </a:r>
                      <a:r>
                        <a:rPr dirty="0" sz="1300" spc="-3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DATA</a:t>
                      </a:r>
                      <a:endParaRPr sz="13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90830">
                        <a:lnSpc>
                          <a:spcPct val="100000"/>
                        </a:lnSpc>
                      </a:pPr>
                      <a:r>
                        <a:rPr dirty="0" sz="700" spc="-10">
                          <a:solidFill>
                            <a:srgbClr val="5F5F5F"/>
                          </a:solidFill>
                          <a:latin typeface="Tahoma"/>
                          <a:cs typeface="Tahoma"/>
                          <a:hlinkClick r:id="rId8"/>
                        </a:rPr>
                        <a:t>https://guidelines.diabetes.ca/self-management/smbg-</a:t>
                      </a:r>
                      <a:r>
                        <a:rPr dirty="0" sz="700">
                          <a:solidFill>
                            <a:srgbClr val="5F5F5F"/>
                          </a:solidFill>
                          <a:latin typeface="Tahoma"/>
                          <a:cs typeface="Tahoma"/>
                          <a:hlinkClick r:id="rId8"/>
                        </a:rPr>
                        <a:t>recommendation-</a:t>
                      </a:r>
                      <a:r>
                        <a:rPr dirty="0" sz="700" spc="-10">
                          <a:solidFill>
                            <a:srgbClr val="5F5F5F"/>
                          </a:solidFill>
                          <a:latin typeface="Tahoma"/>
                          <a:cs typeface="Tahoma"/>
                          <a:hlinkClick r:id="rId8"/>
                        </a:rPr>
                        <a:t>sheet</a:t>
                      </a:r>
                      <a:endParaRPr sz="700">
                        <a:latin typeface="Tahoma"/>
                        <a:cs typeface="Tahoma"/>
                      </a:endParaRPr>
                    </a:p>
                  </a:txBody>
                  <a:tcPr marL="0" marR="0" marB="0" marT="115570">
                    <a:lnL w="1270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389E5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7" name="object 2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28" name="object 2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77" y="213359"/>
            <a:ext cx="18738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>
                <a:latin typeface="Tahoma"/>
                <a:cs typeface="Tahoma"/>
              </a:rPr>
              <a:t>Insulin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Type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2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Diabetes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9947" y="213359"/>
            <a:ext cx="14909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Tahoma"/>
                <a:cs typeface="Tahoma"/>
              </a:rPr>
              <a:t>September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12,</a:t>
            </a:r>
            <a:r>
              <a:rPr dirty="0" sz="1300" spc="-4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2026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43809" y="1394782"/>
            <a:ext cx="5810885" cy="600075"/>
            <a:chOff x="843809" y="1394782"/>
            <a:chExt cx="5810885" cy="600075"/>
          </a:xfrm>
        </p:grpSpPr>
        <p:sp>
          <p:nvSpPr>
            <p:cNvPr id="5" name="object 5"/>
            <p:cNvSpPr/>
            <p:nvPr/>
          </p:nvSpPr>
          <p:spPr>
            <a:xfrm>
              <a:off x="846349" y="13973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4">
                  <a:moveTo>
                    <a:pt x="5508079" y="0"/>
                  </a:moveTo>
                  <a:lnTo>
                    <a:pt x="0" y="0"/>
                  </a:lnTo>
                  <a:lnTo>
                    <a:pt x="0" y="594648"/>
                  </a:lnTo>
                  <a:lnTo>
                    <a:pt x="5508079" y="594648"/>
                  </a:lnTo>
                  <a:lnTo>
                    <a:pt x="5805402" y="297324"/>
                  </a:lnTo>
                  <a:lnTo>
                    <a:pt x="5508079" y="0"/>
                  </a:lnTo>
                  <a:close/>
                </a:path>
              </a:pathLst>
            </a:custGeom>
            <a:solidFill>
              <a:srgbClr val="00499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46349" y="13973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4">
                  <a:moveTo>
                    <a:pt x="0" y="0"/>
                  </a:moveTo>
                  <a:lnTo>
                    <a:pt x="5508079" y="0"/>
                  </a:lnTo>
                  <a:lnTo>
                    <a:pt x="5805403" y="297324"/>
                  </a:lnTo>
                  <a:lnTo>
                    <a:pt x="5508079" y="594649"/>
                  </a:lnTo>
                  <a:lnTo>
                    <a:pt x="0" y="594649"/>
                  </a:lnTo>
                  <a:lnTo>
                    <a:pt x="0" y="0"/>
                  </a:lnTo>
                  <a:close/>
                </a:path>
              </a:pathLst>
            </a:custGeom>
            <a:ln w="4762">
              <a:solidFill>
                <a:srgbClr val="0049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1241996" y="1441197"/>
            <a:ext cx="5332095" cy="3152140"/>
            <a:chOff x="1241996" y="1441197"/>
            <a:chExt cx="5332095" cy="315214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02125" y="2081276"/>
              <a:ext cx="3669791" cy="251155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085214" y="2065704"/>
              <a:ext cx="3613785" cy="2453005"/>
            </a:xfrm>
            <a:custGeom>
              <a:avLst/>
              <a:gdLst/>
              <a:ahLst/>
              <a:cxnLst/>
              <a:rect l="l" t="t" r="r" b="b"/>
              <a:pathLst>
                <a:path w="3613785" h="2453004">
                  <a:moveTo>
                    <a:pt x="3613354" y="0"/>
                  </a:moveTo>
                  <a:lnTo>
                    <a:pt x="0" y="0"/>
                  </a:lnTo>
                  <a:lnTo>
                    <a:pt x="0" y="2452705"/>
                  </a:lnTo>
                  <a:lnTo>
                    <a:pt x="3613354" y="2452705"/>
                  </a:lnTo>
                  <a:lnTo>
                    <a:pt x="36133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085214" y="2065704"/>
              <a:ext cx="3613785" cy="2453005"/>
            </a:xfrm>
            <a:custGeom>
              <a:avLst/>
              <a:gdLst/>
              <a:ahLst/>
              <a:cxnLst/>
              <a:rect l="l" t="t" r="r" b="b"/>
              <a:pathLst>
                <a:path w="3613785" h="2453004">
                  <a:moveTo>
                    <a:pt x="0" y="0"/>
                  </a:moveTo>
                  <a:lnTo>
                    <a:pt x="3613355" y="0"/>
                  </a:lnTo>
                  <a:lnTo>
                    <a:pt x="3613355" y="2452706"/>
                  </a:lnTo>
                  <a:lnTo>
                    <a:pt x="0" y="2452706"/>
                  </a:lnTo>
                  <a:lnTo>
                    <a:pt x="0" y="0"/>
                  </a:lnTo>
                  <a:close/>
                </a:path>
              </a:pathLst>
            </a:custGeom>
            <a:ln w="476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79351" y="2100934"/>
              <a:ext cx="3429994" cy="23264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16555" y="1441197"/>
              <a:ext cx="511277" cy="51127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03549" y="2023364"/>
              <a:ext cx="5269991" cy="175564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288896" y="2006549"/>
              <a:ext cx="5211445" cy="1697355"/>
            </a:xfrm>
            <a:custGeom>
              <a:avLst/>
              <a:gdLst/>
              <a:ahLst/>
              <a:cxnLst/>
              <a:rect l="l" t="t" r="r" b="b"/>
              <a:pathLst>
                <a:path w="5211445" h="1697354">
                  <a:moveTo>
                    <a:pt x="5210907" y="0"/>
                  </a:moveTo>
                  <a:lnTo>
                    <a:pt x="0" y="0"/>
                  </a:lnTo>
                  <a:lnTo>
                    <a:pt x="0" y="1696967"/>
                  </a:lnTo>
                  <a:lnTo>
                    <a:pt x="5210907" y="1696967"/>
                  </a:lnTo>
                  <a:lnTo>
                    <a:pt x="52109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288896" y="2006549"/>
              <a:ext cx="5211445" cy="1697355"/>
            </a:xfrm>
            <a:custGeom>
              <a:avLst/>
              <a:gdLst/>
              <a:ahLst/>
              <a:cxnLst/>
              <a:rect l="l" t="t" r="r" b="b"/>
              <a:pathLst>
                <a:path w="5211445" h="1697354">
                  <a:moveTo>
                    <a:pt x="0" y="0"/>
                  </a:moveTo>
                  <a:lnTo>
                    <a:pt x="5210908" y="0"/>
                  </a:lnTo>
                  <a:lnTo>
                    <a:pt x="5210908" y="1696968"/>
                  </a:lnTo>
                  <a:lnTo>
                    <a:pt x="0" y="1696968"/>
                  </a:lnTo>
                  <a:lnTo>
                    <a:pt x="0" y="0"/>
                  </a:lnTo>
                  <a:close/>
                </a:path>
              </a:pathLst>
            </a:custGeom>
            <a:ln w="476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41996" y="1948224"/>
              <a:ext cx="5296046" cy="177873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890811" y="2882901"/>
              <a:ext cx="685800" cy="106045"/>
            </a:xfrm>
            <a:custGeom>
              <a:avLst/>
              <a:gdLst/>
              <a:ahLst/>
              <a:cxnLst/>
              <a:rect l="l" t="t" r="r" b="b"/>
              <a:pathLst>
                <a:path w="685800" h="106044">
                  <a:moveTo>
                    <a:pt x="685800" y="0"/>
                  </a:moveTo>
                  <a:lnTo>
                    <a:pt x="0" y="0"/>
                  </a:lnTo>
                  <a:lnTo>
                    <a:pt x="0" y="105506"/>
                  </a:lnTo>
                  <a:lnTo>
                    <a:pt x="685800" y="105506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846349" y="1183873"/>
          <a:ext cx="6172200" cy="3392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8820"/>
                <a:gridCol w="283845"/>
              </a:tblGrid>
              <a:tr h="105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389E5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800" spc="-25" b="1">
                          <a:solidFill>
                            <a:srgbClr val="389E50"/>
                          </a:solidFill>
                          <a:latin typeface="Tahoma"/>
                          <a:cs typeface="Tahoma"/>
                        </a:rPr>
                        <a:t>34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  <a:tr h="3287395">
                <a:tc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dirty="0" sz="14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GLUCOSE</a:t>
                      </a:r>
                      <a:r>
                        <a:rPr dirty="0" sz="1400" spc="-4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CHECKS:</a:t>
                      </a:r>
                      <a:endParaRPr sz="1400">
                        <a:latin typeface="Tahoma"/>
                        <a:cs typeface="Tahoma"/>
                      </a:endParaRPr>
                    </a:p>
                    <a:p>
                      <a:pPr marL="15938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4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BLOOD</a:t>
                      </a:r>
                      <a:r>
                        <a:rPr dirty="0" sz="1400" spc="3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GLUCOSE</a:t>
                      </a:r>
                      <a:r>
                        <a:rPr dirty="0" sz="1400" spc="2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spc="-4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TARGETS</a:t>
                      </a:r>
                      <a:r>
                        <a:rPr dirty="0" sz="1400" spc="-8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 spc="-6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FOR</a:t>
                      </a:r>
                      <a:r>
                        <a:rPr dirty="0" sz="1100" spc="-6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 spc="-5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MOST</a:t>
                      </a:r>
                      <a:r>
                        <a:rPr dirty="0" sz="1100" spc="-6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 spc="-7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PEOPLE</a:t>
                      </a:r>
                      <a:r>
                        <a:rPr dirty="0" sz="1100" spc="-6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 spc="-8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WITH</a:t>
                      </a:r>
                      <a:r>
                        <a:rPr dirty="0" sz="1100" spc="-8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DIABETES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B="0" marT="154940">
                    <a:lnL w="1270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389E5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19" name="object 19"/>
          <p:cNvGrpSpPr/>
          <p:nvPr/>
        </p:nvGrpSpPr>
        <p:grpSpPr>
          <a:xfrm>
            <a:off x="846349" y="5512103"/>
            <a:ext cx="6096000" cy="3340100"/>
            <a:chOff x="846349" y="5512103"/>
            <a:chExt cx="6096000" cy="3340100"/>
          </a:xfrm>
        </p:grpSpPr>
        <p:sp>
          <p:nvSpPr>
            <p:cNvPr id="20" name="object 20"/>
            <p:cNvSpPr/>
            <p:nvPr/>
          </p:nvSpPr>
          <p:spPr>
            <a:xfrm>
              <a:off x="846349" y="5512103"/>
              <a:ext cx="5805805" cy="45720"/>
            </a:xfrm>
            <a:custGeom>
              <a:avLst/>
              <a:gdLst/>
              <a:ahLst/>
              <a:cxnLst/>
              <a:rect l="l" t="t" r="r" b="b"/>
              <a:pathLst>
                <a:path w="5805805" h="45720">
                  <a:moveTo>
                    <a:pt x="5805403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5805403" y="45720"/>
                  </a:lnTo>
                  <a:lnTo>
                    <a:pt x="5805403" y="0"/>
                  </a:lnTo>
                  <a:close/>
                </a:path>
              </a:pathLst>
            </a:custGeom>
            <a:solidFill>
              <a:srgbClr val="389E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846349" y="8793946"/>
              <a:ext cx="6096000" cy="58419"/>
            </a:xfrm>
            <a:custGeom>
              <a:avLst/>
              <a:gdLst/>
              <a:ahLst/>
              <a:cxnLst/>
              <a:rect l="l" t="t" r="r" b="b"/>
              <a:pathLst>
                <a:path w="6096000" h="58420">
                  <a:moveTo>
                    <a:pt x="6096000" y="0"/>
                  </a:moveTo>
                  <a:lnTo>
                    <a:pt x="0" y="0"/>
                  </a:lnTo>
                  <a:lnTo>
                    <a:pt x="0" y="57953"/>
                  </a:lnTo>
                  <a:lnTo>
                    <a:pt x="6096000" y="57953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9125" y="6227571"/>
              <a:ext cx="5967984" cy="192023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57226" y="6325274"/>
              <a:ext cx="5664983" cy="1624251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6731274" y="5461000"/>
            <a:ext cx="1428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solidFill>
                  <a:srgbClr val="389E50"/>
                </a:solidFill>
                <a:latin typeface="Tahoma"/>
                <a:cs typeface="Tahoma"/>
              </a:rPr>
              <a:t>35</a:t>
            </a:r>
            <a:endParaRPr sz="800"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52699" y="5429250"/>
            <a:ext cx="6083300" cy="3416300"/>
          </a:xfrm>
          <a:custGeom>
            <a:avLst/>
            <a:gdLst/>
            <a:ahLst/>
            <a:cxnLst/>
            <a:rect l="l" t="t" r="r" b="b"/>
            <a:pathLst>
              <a:path w="6083300" h="3416300">
                <a:moveTo>
                  <a:pt x="0" y="0"/>
                </a:moveTo>
                <a:lnTo>
                  <a:pt x="6083300" y="0"/>
                </a:lnTo>
                <a:lnTo>
                  <a:pt x="6083300" y="3416300"/>
                </a:lnTo>
                <a:lnTo>
                  <a:pt x="0" y="34163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77" y="213359"/>
            <a:ext cx="18738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>
                <a:latin typeface="Tahoma"/>
                <a:cs typeface="Tahoma"/>
              </a:rPr>
              <a:t>Insulin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Type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2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Diabetes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9947" y="213359"/>
            <a:ext cx="14909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Tahoma"/>
                <a:cs typeface="Tahoma"/>
              </a:rPr>
              <a:t>September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12,</a:t>
            </a:r>
            <a:r>
              <a:rPr dirty="0" sz="1300" spc="-4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2026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46349" y="1295703"/>
            <a:ext cx="6096000" cy="3340100"/>
            <a:chOff x="846349" y="1295703"/>
            <a:chExt cx="6096000" cy="3340100"/>
          </a:xfrm>
        </p:grpSpPr>
        <p:sp>
          <p:nvSpPr>
            <p:cNvPr id="5" name="object 5"/>
            <p:cNvSpPr/>
            <p:nvPr/>
          </p:nvSpPr>
          <p:spPr>
            <a:xfrm>
              <a:off x="846349" y="1295703"/>
              <a:ext cx="5805805" cy="45720"/>
            </a:xfrm>
            <a:custGeom>
              <a:avLst/>
              <a:gdLst/>
              <a:ahLst/>
              <a:cxnLst/>
              <a:rect l="l" t="t" r="r" b="b"/>
              <a:pathLst>
                <a:path w="5805805" h="45719">
                  <a:moveTo>
                    <a:pt x="5805403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5805403" y="45720"/>
                  </a:lnTo>
                  <a:lnTo>
                    <a:pt x="5805403" y="0"/>
                  </a:lnTo>
                  <a:close/>
                </a:path>
              </a:pathLst>
            </a:custGeom>
            <a:solidFill>
              <a:srgbClr val="389E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46349" y="4577547"/>
              <a:ext cx="6096000" cy="58419"/>
            </a:xfrm>
            <a:custGeom>
              <a:avLst/>
              <a:gdLst/>
              <a:ahLst/>
              <a:cxnLst/>
              <a:rect l="l" t="t" r="r" b="b"/>
              <a:pathLst>
                <a:path w="6096000" h="58420">
                  <a:moveTo>
                    <a:pt x="6096000" y="0"/>
                  </a:moveTo>
                  <a:lnTo>
                    <a:pt x="0" y="0"/>
                  </a:lnTo>
                  <a:lnTo>
                    <a:pt x="0" y="57952"/>
                  </a:lnTo>
                  <a:lnTo>
                    <a:pt x="6096000" y="57952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6731274" y="1244600"/>
            <a:ext cx="1428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solidFill>
                  <a:srgbClr val="389E50"/>
                </a:solidFill>
                <a:latin typeface="Tahoma"/>
                <a:cs typeface="Tahoma"/>
              </a:rPr>
              <a:t>36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260812" y="1407459"/>
            <a:ext cx="2953385" cy="3221990"/>
            <a:chOff x="2260812" y="1407459"/>
            <a:chExt cx="2953385" cy="322199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66005" y="1425956"/>
              <a:ext cx="2548128" cy="319735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47689" y="1407459"/>
              <a:ext cx="2493319" cy="322186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268749" y="2099128"/>
              <a:ext cx="511175" cy="1586230"/>
            </a:xfrm>
            <a:custGeom>
              <a:avLst/>
              <a:gdLst/>
              <a:ahLst/>
              <a:cxnLst/>
              <a:rect l="l" t="t" r="r" b="b"/>
              <a:pathLst>
                <a:path w="511175" h="1586229">
                  <a:moveTo>
                    <a:pt x="510946" y="1585686"/>
                  </a:moveTo>
                  <a:lnTo>
                    <a:pt x="459459" y="1581502"/>
                  </a:lnTo>
                  <a:lnTo>
                    <a:pt x="411504" y="1569502"/>
                  </a:lnTo>
                  <a:lnTo>
                    <a:pt x="368108" y="1550514"/>
                  </a:lnTo>
                  <a:lnTo>
                    <a:pt x="330299" y="1525366"/>
                  </a:lnTo>
                  <a:lnTo>
                    <a:pt x="299103" y="1494886"/>
                  </a:lnTo>
                  <a:lnTo>
                    <a:pt x="275548" y="1459903"/>
                  </a:lnTo>
                  <a:lnTo>
                    <a:pt x="260662" y="1421245"/>
                  </a:lnTo>
                  <a:lnTo>
                    <a:pt x="255472" y="1379740"/>
                  </a:lnTo>
                  <a:lnTo>
                    <a:pt x="255474" y="995001"/>
                  </a:lnTo>
                  <a:lnTo>
                    <a:pt x="250283" y="953495"/>
                  </a:lnTo>
                  <a:lnTo>
                    <a:pt x="235397" y="914837"/>
                  </a:lnTo>
                  <a:lnTo>
                    <a:pt x="211843" y="879854"/>
                  </a:lnTo>
                  <a:lnTo>
                    <a:pt x="180647" y="849374"/>
                  </a:lnTo>
                  <a:lnTo>
                    <a:pt x="142838" y="824226"/>
                  </a:lnTo>
                  <a:lnTo>
                    <a:pt x="99442" y="805238"/>
                  </a:lnTo>
                  <a:lnTo>
                    <a:pt x="51486" y="793238"/>
                  </a:lnTo>
                  <a:lnTo>
                    <a:pt x="0" y="789054"/>
                  </a:lnTo>
                  <a:lnTo>
                    <a:pt x="51486" y="784869"/>
                  </a:lnTo>
                  <a:lnTo>
                    <a:pt x="99442" y="772869"/>
                  </a:lnTo>
                  <a:lnTo>
                    <a:pt x="142838" y="753881"/>
                  </a:lnTo>
                  <a:lnTo>
                    <a:pt x="180647" y="728733"/>
                  </a:lnTo>
                  <a:lnTo>
                    <a:pt x="211843" y="698254"/>
                  </a:lnTo>
                  <a:lnTo>
                    <a:pt x="235397" y="663271"/>
                  </a:lnTo>
                  <a:lnTo>
                    <a:pt x="250283" y="624612"/>
                  </a:lnTo>
                  <a:lnTo>
                    <a:pt x="255474" y="583107"/>
                  </a:lnTo>
                  <a:lnTo>
                    <a:pt x="255474" y="205946"/>
                  </a:lnTo>
                  <a:lnTo>
                    <a:pt x="260664" y="164441"/>
                  </a:lnTo>
                  <a:lnTo>
                    <a:pt x="275550" y="125782"/>
                  </a:lnTo>
                  <a:lnTo>
                    <a:pt x="299105" y="90799"/>
                  </a:lnTo>
                  <a:lnTo>
                    <a:pt x="330300" y="60320"/>
                  </a:lnTo>
                  <a:lnTo>
                    <a:pt x="368110" y="35172"/>
                  </a:lnTo>
                  <a:lnTo>
                    <a:pt x="411506" y="16184"/>
                  </a:lnTo>
                  <a:lnTo>
                    <a:pt x="459461" y="4184"/>
                  </a:lnTo>
                  <a:lnTo>
                    <a:pt x="510948" y="0"/>
                  </a:lnTo>
                </a:path>
              </a:pathLst>
            </a:custGeom>
            <a:ln w="15875">
              <a:solidFill>
                <a:srgbClr val="00499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268749" y="3710214"/>
              <a:ext cx="511175" cy="627380"/>
            </a:xfrm>
            <a:custGeom>
              <a:avLst/>
              <a:gdLst/>
              <a:ahLst/>
              <a:cxnLst/>
              <a:rect l="l" t="t" r="r" b="b"/>
              <a:pathLst>
                <a:path w="511175" h="627379">
                  <a:moveTo>
                    <a:pt x="510946" y="627053"/>
                  </a:moveTo>
                  <a:lnTo>
                    <a:pt x="452368" y="622933"/>
                  </a:lnTo>
                  <a:lnTo>
                    <a:pt x="398595" y="611196"/>
                  </a:lnTo>
                  <a:lnTo>
                    <a:pt x="351160" y="592778"/>
                  </a:lnTo>
                  <a:lnTo>
                    <a:pt x="311597" y="568618"/>
                  </a:lnTo>
                  <a:lnTo>
                    <a:pt x="281439" y="539650"/>
                  </a:lnTo>
                  <a:lnTo>
                    <a:pt x="255472" y="471039"/>
                  </a:lnTo>
                  <a:lnTo>
                    <a:pt x="255473" y="468042"/>
                  </a:lnTo>
                  <a:lnTo>
                    <a:pt x="248726" y="432269"/>
                  </a:lnTo>
                  <a:lnTo>
                    <a:pt x="199348" y="370463"/>
                  </a:lnTo>
                  <a:lnTo>
                    <a:pt x="159785" y="346302"/>
                  </a:lnTo>
                  <a:lnTo>
                    <a:pt x="112350" y="327885"/>
                  </a:lnTo>
                  <a:lnTo>
                    <a:pt x="58577" y="316148"/>
                  </a:lnTo>
                  <a:lnTo>
                    <a:pt x="0" y="312028"/>
                  </a:lnTo>
                  <a:lnTo>
                    <a:pt x="58577" y="307907"/>
                  </a:lnTo>
                  <a:lnTo>
                    <a:pt x="112350" y="296170"/>
                  </a:lnTo>
                  <a:lnTo>
                    <a:pt x="159785" y="277753"/>
                  </a:lnTo>
                  <a:lnTo>
                    <a:pt x="199348" y="253593"/>
                  </a:lnTo>
                  <a:lnTo>
                    <a:pt x="229506" y="224625"/>
                  </a:lnTo>
                  <a:lnTo>
                    <a:pt x="255473" y="156014"/>
                  </a:lnTo>
                  <a:lnTo>
                    <a:pt x="262220" y="120241"/>
                  </a:lnTo>
                  <a:lnTo>
                    <a:pt x="311598" y="58435"/>
                  </a:lnTo>
                  <a:lnTo>
                    <a:pt x="351161" y="34274"/>
                  </a:lnTo>
                  <a:lnTo>
                    <a:pt x="398596" y="15857"/>
                  </a:lnTo>
                  <a:lnTo>
                    <a:pt x="452369" y="4120"/>
                  </a:lnTo>
                  <a:lnTo>
                    <a:pt x="510947" y="0"/>
                  </a:lnTo>
                </a:path>
              </a:pathLst>
            </a:custGeom>
            <a:ln w="15875">
              <a:solidFill>
                <a:srgbClr val="389E5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1452819" y="2798571"/>
            <a:ext cx="77089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ahoma"/>
                <a:cs typeface="Tahoma"/>
              </a:rPr>
              <a:t>Starting</a:t>
            </a:r>
            <a:r>
              <a:rPr dirty="0" sz="900" spc="-5">
                <a:latin typeface="Tahoma"/>
                <a:cs typeface="Tahoma"/>
              </a:rPr>
              <a:t> </a:t>
            </a:r>
            <a:r>
              <a:rPr dirty="0" sz="900" spc="-10">
                <a:latin typeface="Tahoma"/>
                <a:cs typeface="Tahoma"/>
              </a:rPr>
              <a:t>insulin</a:t>
            </a:r>
            <a:endParaRPr sz="9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78541" y="3935476"/>
            <a:ext cx="10648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ahoma"/>
                <a:cs typeface="Tahoma"/>
              </a:rPr>
              <a:t>Assessing</a:t>
            </a:r>
            <a:r>
              <a:rPr dirty="0" sz="900" spc="-15">
                <a:latin typeface="Tahoma"/>
                <a:cs typeface="Tahoma"/>
              </a:rPr>
              <a:t> </a:t>
            </a:r>
            <a:r>
              <a:rPr dirty="0" sz="900">
                <a:latin typeface="Tahoma"/>
                <a:cs typeface="Tahoma"/>
              </a:rPr>
              <a:t>insulin</a:t>
            </a:r>
            <a:r>
              <a:rPr dirty="0" sz="900" spc="-20">
                <a:latin typeface="Tahoma"/>
                <a:cs typeface="Tahoma"/>
              </a:rPr>
              <a:t> </a:t>
            </a:r>
            <a:r>
              <a:rPr dirty="0" sz="900" spc="-25">
                <a:latin typeface="Tahoma"/>
                <a:cs typeface="Tahoma"/>
              </a:rPr>
              <a:t>use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46349" y="1206500"/>
            <a:ext cx="6096000" cy="3429000"/>
            <a:chOff x="846349" y="1206500"/>
            <a:chExt cx="6096000" cy="3429000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10717" y="1431358"/>
              <a:ext cx="817653" cy="81765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52699" y="1212850"/>
              <a:ext cx="6083300" cy="3416300"/>
            </a:xfrm>
            <a:custGeom>
              <a:avLst/>
              <a:gdLst/>
              <a:ahLst/>
              <a:cxnLst/>
              <a:rect l="l" t="t" r="r" b="b"/>
              <a:pathLst>
                <a:path w="6083300" h="3416300">
                  <a:moveTo>
                    <a:pt x="0" y="0"/>
                  </a:moveTo>
                  <a:lnTo>
                    <a:pt x="6083300" y="0"/>
                  </a:lnTo>
                  <a:lnTo>
                    <a:pt x="6083300" y="3416300"/>
                  </a:lnTo>
                  <a:lnTo>
                    <a:pt x="0" y="34163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/>
          <p:cNvGrpSpPr/>
          <p:nvPr/>
        </p:nvGrpSpPr>
        <p:grpSpPr>
          <a:xfrm>
            <a:off x="843967" y="5611341"/>
            <a:ext cx="5810250" cy="599440"/>
            <a:chOff x="843967" y="5611341"/>
            <a:chExt cx="5810250" cy="599440"/>
          </a:xfrm>
        </p:grpSpPr>
        <p:sp>
          <p:nvSpPr>
            <p:cNvPr id="19" name="object 19"/>
            <p:cNvSpPr/>
            <p:nvPr/>
          </p:nvSpPr>
          <p:spPr>
            <a:xfrm>
              <a:off x="846349" y="56137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5">
                  <a:moveTo>
                    <a:pt x="5508079" y="0"/>
                  </a:moveTo>
                  <a:lnTo>
                    <a:pt x="0" y="0"/>
                  </a:lnTo>
                  <a:lnTo>
                    <a:pt x="0" y="594648"/>
                  </a:lnTo>
                  <a:lnTo>
                    <a:pt x="5508079" y="594648"/>
                  </a:lnTo>
                  <a:lnTo>
                    <a:pt x="5805402" y="297324"/>
                  </a:lnTo>
                  <a:lnTo>
                    <a:pt x="5508079" y="0"/>
                  </a:lnTo>
                  <a:close/>
                </a:path>
              </a:pathLst>
            </a:custGeom>
            <a:solidFill>
              <a:srgbClr val="00499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846349" y="56137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5">
                  <a:moveTo>
                    <a:pt x="0" y="0"/>
                  </a:moveTo>
                  <a:lnTo>
                    <a:pt x="5508079" y="0"/>
                  </a:lnTo>
                  <a:lnTo>
                    <a:pt x="5805403" y="297324"/>
                  </a:lnTo>
                  <a:lnTo>
                    <a:pt x="5508079" y="594649"/>
                  </a:lnTo>
                  <a:lnTo>
                    <a:pt x="0" y="594649"/>
                  </a:lnTo>
                  <a:lnTo>
                    <a:pt x="0" y="0"/>
                  </a:lnTo>
                  <a:close/>
                </a:path>
              </a:pathLst>
            </a:custGeom>
            <a:ln w="4762">
              <a:solidFill>
                <a:srgbClr val="0049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/>
          <p:cNvGrpSpPr/>
          <p:nvPr/>
        </p:nvGrpSpPr>
        <p:grpSpPr>
          <a:xfrm>
            <a:off x="1134564" y="6268551"/>
            <a:ext cx="5591810" cy="2315210"/>
            <a:chOff x="1134564" y="6268551"/>
            <a:chExt cx="5591810" cy="2315210"/>
          </a:xfrm>
        </p:grpSpPr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1149" y="6285484"/>
              <a:ext cx="5574792" cy="229819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136945" y="6270932"/>
              <a:ext cx="5514975" cy="2237740"/>
            </a:xfrm>
            <a:custGeom>
              <a:avLst/>
              <a:gdLst/>
              <a:ahLst/>
              <a:cxnLst/>
              <a:rect l="l" t="t" r="r" b="b"/>
              <a:pathLst>
                <a:path w="5514975" h="2237740">
                  <a:moveTo>
                    <a:pt x="5514807" y="0"/>
                  </a:moveTo>
                  <a:lnTo>
                    <a:pt x="0" y="0"/>
                  </a:lnTo>
                  <a:lnTo>
                    <a:pt x="0" y="2237323"/>
                  </a:lnTo>
                  <a:lnTo>
                    <a:pt x="5514807" y="2237323"/>
                  </a:lnTo>
                  <a:lnTo>
                    <a:pt x="55148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136945" y="6270932"/>
              <a:ext cx="5514975" cy="2237740"/>
            </a:xfrm>
            <a:custGeom>
              <a:avLst/>
              <a:gdLst/>
              <a:ahLst/>
              <a:cxnLst/>
              <a:rect l="l" t="t" r="r" b="b"/>
              <a:pathLst>
                <a:path w="5514975" h="2237740">
                  <a:moveTo>
                    <a:pt x="0" y="0"/>
                  </a:moveTo>
                  <a:lnTo>
                    <a:pt x="5514808" y="0"/>
                  </a:lnTo>
                  <a:lnTo>
                    <a:pt x="5514808" y="2237323"/>
                  </a:lnTo>
                  <a:lnTo>
                    <a:pt x="0" y="2237323"/>
                  </a:lnTo>
                  <a:lnTo>
                    <a:pt x="0" y="0"/>
                  </a:lnTo>
                  <a:close/>
                </a:path>
              </a:pathLst>
            </a:custGeom>
            <a:ln w="476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5" name="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6276" y="6447685"/>
            <a:ext cx="5625602" cy="2136917"/>
          </a:xfrm>
          <a:prstGeom prst="rect">
            <a:avLst/>
          </a:prstGeom>
        </p:spPr>
      </p:pic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846349" y="5400273"/>
          <a:ext cx="6172200" cy="3392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8820"/>
                <a:gridCol w="283845"/>
              </a:tblGrid>
              <a:tr h="105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389E5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800" spc="-25" b="1">
                          <a:solidFill>
                            <a:srgbClr val="389E50"/>
                          </a:solidFill>
                          <a:latin typeface="Tahoma"/>
                          <a:cs typeface="Tahoma"/>
                        </a:rPr>
                        <a:t>37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  <a:tr h="3287395">
                <a:tc>
                  <a:txBody>
                    <a:bodyPr/>
                    <a:lstStyle/>
                    <a:p>
                      <a:pPr marL="159385" marR="751840">
                        <a:lnSpc>
                          <a:spcPct val="107100"/>
                        </a:lnSpc>
                        <a:spcBef>
                          <a:spcPts val="1100"/>
                        </a:spcBef>
                      </a:pPr>
                      <a:r>
                        <a:rPr dirty="0" sz="1400" spc="-7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ASSESSING</a:t>
                      </a:r>
                      <a:r>
                        <a:rPr dirty="0" sz="1400" spc="5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spc="-8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EXISTING</a:t>
                      </a:r>
                      <a:r>
                        <a:rPr dirty="0" sz="1400" spc="5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spc="-9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INSULIN</a:t>
                      </a:r>
                      <a:r>
                        <a:rPr dirty="0" sz="1400" spc="6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spc="-5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SELF-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MANAGEMENT</a:t>
                      </a:r>
                      <a:r>
                        <a:rPr dirty="0" sz="1400" spc="4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spc="-13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IN</a:t>
                      </a:r>
                      <a:r>
                        <a:rPr dirty="0" sz="1400" spc="5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spc="-5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PERSON</a:t>
                      </a:r>
                      <a:r>
                        <a:rPr dirty="0" sz="1400" spc="-5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spc="-4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WITH </a:t>
                      </a:r>
                      <a:r>
                        <a:rPr dirty="0" sz="1400" spc="-2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TYPE</a:t>
                      </a:r>
                      <a:r>
                        <a:rPr dirty="0" sz="1400" spc="-5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spc="-8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2</a:t>
                      </a:r>
                      <a:r>
                        <a:rPr dirty="0" sz="1400" spc="-3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DIABETES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B="0" marT="139700">
                    <a:lnL w="1270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389E5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7" name="object 2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28" name="object 2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77" y="213359"/>
            <a:ext cx="18738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>
                <a:latin typeface="Tahoma"/>
                <a:cs typeface="Tahoma"/>
              </a:rPr>
              <a:t>Insulin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Type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2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Diabetes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9947" y="213359"/>
            <a:ext cx="14909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Tahoma"/>
                <a:cs typeface="Tahoma"/>
              </a:rPr>
              <a:t>September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12,</a:t>
            </a:r>
            <a:r>
              <a:rPr dirty="0" sz="1300" spc="-4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2026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43809" y="1394782"/>
            <a:ext cx="5810885" cy="600075"/>
            <a:chOff x="843809" y="1394782"/>
            <a:chExt cx="5810885" cy="600075"/>
          </a:xfrm>
        </p:grpSpPr>
        <p:sp>
          <p:nvSpPr>
            <p:cNvPr id="5" name="object 5"/>
            <p:cNvSpPr/>
            <p:nvPr/>
          </p:nvSpPr>
          <p:spPr>
            <a:xfrm>
              <a:off x="846349" y="13973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4">
                  <a:moveTo>
                    <a:pt x="5508079" y="0"/>
                  </a:moveTo>
                  <a:lnTo>
                    <a:pt x="0" y="0"/>
                  </a:lnTo>
                  <a:lnTo>
                    <a:pt x="0" y="594648"/>
                  </a:lnTo>
                  <a:lnTo>
                    <a:pt x="5508079" y="594648"/>
                  </a:lnTo>
                  <a:lnTo>
                    <a:pt x="5805402" y="297324"/>
                  </a:lnTo>
                  <a:lnTo>
                    <a:pt x="5508079" y="0"/>
                  </a:lnTo>
                  <a:close/>
                </a:path>
              </a:pathLst>
            </a:custGeom>
            <a:solidFill>
              <a:srgbClr val="00499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46349" y="13973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4">
                  <a:moveTo>
                    <a:pt x="0" y="0"/>
                  </a:moveTo>
                  <a:lnTo>
                    <a:pt x="5508079" y="0"/>
                  </a:lnTo>
                  <a:lnTo>
                    <a:pt x="5805403" y="297324"/>
                  </a:lnTo>
                  <a:lnTo>
                    <a:pt x="5508079" y="594649"/>
                  </a:lnTo>
                  <a:lnTo>
                    <a:pt x="0" y="594649"/>
                  </a:lnTo>
                  <a:lnTo>
                    <a:pt x="0" y="0"/>
                  </a:lnTo>
                  <a:close/>
                </a:path>
              </a:pathLst>
            </a:custGeom>
            <a:ln w="4762">
              <a:solidFill>
                <a:srgbClr val="0049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2082832" y="1441197"/>
            <a:ext cx="4270375" cy="3093720"/>
            <a:chOff x="2082832" y="1441197"/>
            <a:chExt cx="4270375" cy="309372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02125" y="2023364"/>
              <a:ext cx="3669791" cy="251155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085214" y="2007088"/>
              <a:ext cx="3613785" cy="2453005"/>
            </a:xfrm>
            <a:custGeom>
              <a:avLst/>
              <a:gdLst/>
              <a:ahLst/>
              <a:cxnLst/>
              <a:rect l="l" t="t" r="r" b="b"/>
              <a:pathLst>
                <a:path w="3613785" h="2453004">
                  <a:moveTo>
                    <a:pt x="3613354" y="0"/>
                  </a:moveTo>
                  <a:lnTo>
                    <a:pt x="0" y="0"/>
                  </a:lnTo>
                  <a:lnTo>
                    <a:pt x="0" y="2452706"/>
                  </a:lnTo>
                  <a:lnTo>
                    <a:pt x="3613354" y="2452706"/>
                  </a:lnTo>
                  <a:lnTo>
                    <a:pt x="36133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085214" y="2007088"/>
              <a:ext cx="3613785" cy="2453005"/>
            </a:xfrm>
            <a:custGeom>
              <a:avLst/>
              <a:gdLst/>
              <a:ahLst/>
              <a:cxnLst/>
              <a:rect l="l" t="t" r="r" b="b"/>
              <a:pathLst>
                <a:path w="3613785" h="2453004">
                  <a:moveTo>
                    <a:pt x="0" y="0"/>
                  </a:moveTo>
                  <a:lnTo>
                    <a:pt x="3613355" y="0"/>
                  </a:lnTo>
                  <a:lnTo>
                    <a:pt x="3613355" y="2452706"/>
                  </a:lnTo>
                  <a:lnTo>
                    <a:pt x="0" y="2452706"/>
                  </a:lnTo>
                  <a:lnTo>
                    <a:pt x="0" y="0"/>
                  </a:lnTo>
                  <a:close/>
                </a:path>
              </a:pathLst>
            </a:custGeom>
            <a:ln w="476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41396" y="1441197"/>
              <a:ext cx="511276" cy="51127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30983" y="2057067"/>
              <a:ext cx="3521478" cy="2393066"/>
            </a:xfrm>
            <a:prstGeom prst="rect">
              <a:avLst/>
            </a:prstGeom>
          </p:spPr>
        </p:pic>
      </p:grp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846349" y="1183873"/>
          <a:ext cx="6172200" cy="3392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8820"/>
                <a:gridCol w="283845"/>
              </a:tblGrid>
              <a:tr h="105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389E5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800" spc="-25" b="1">
                          <a:solidFill>
                            <a:srgbClr val="389E50"/>
                          </a:solidFill>
                          <a:latin typeface="Tahoma"/>
                          <a:cs typeface="Tahoma"/>
                        </a:rPr>
                        <a:t>38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  <a:tr h="3287395">
                <a:tc>
                  <a:txBody>
                    <a:bodyPr/>
                    <a:lstStyle/>
                    <a:p>
                      <a:pPr marL="159385" marR="1385570">
                        <a:lnSpc>
                          <a:spcPct val="107100"/>
                        </a:lnSpc>
                        <a:spcBef>
                          <a:spcPts val="1100"/>
                        </a:spcBef>
                      </a:pPr>
                      <a:r>
                        <a:rPr dirty="0" sz="1400" spc="-5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REVIEW</a:t>
                      </a:r>
                      <a:r>
                        <a:rPr dirty="0" sz="1400" spc="2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AND</a:t>
                      </a:r>
                      <a:r>
                        <a:rPr dirty="0" sz="1400" spc="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spc="-7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ASSESS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BLOOD</a:t>
                      </a:r>
                      <a:r>
                        <a:rPr dirty="0" sz="1400" spc="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GLUCOSE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DATA: </a:t>
                      </a:r>
                      <a:r>
                        <a:rPr dirty="0" sz="14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CONTINUOUS</a:t>
                      </a:r>
                      <a:r>
                        <a:rPr dirty="0" sz="1400" spc="-6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GLUCOSE</a:t>
                      </a:r>
                      <a:r>
                        <a:rPr dirty="0" sz="1400" spc="-6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spc="-2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MONITORING</a:t>
                      </a:r>
                      <a:r>
                        <a:rPr dirty="0" sz="1400" spc="-5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TARGETS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B="0" marT="139700">
                    <a:lnL w="1270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389E5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4" name="object 14"/>
          <p:cNvSpPr/>
          <p:nvPr/>
        </p:nvSpPr>
        <p:spPr>
          <a:xfrm>
            <a:off x="846349" y="6606104"/>
            <a:ext cx="5767070" cy="1042669"/>
          </a:xfrm>
          <a:custGeom>
            <a:avLst/>
            <a:gdLst/>
            <a:ahLst/>
            <a:cxnLst/>
            <a:rect l="l" t="t" r="r" b="b"/>
            <a:pathLst>
              <a:path w="5767070" h="1042670">
                <a:moveTo>
                  <a:pt x="5245878" y="0"/>
                </a:moveTo>
                <a:lnTo>
                  <a:pt x="0" y="0"/>
                </a:lnTo>
                <a:lnTo>
                  <a:pt x="0" y="1042217"/>
                </a:lnTo>
                <a:lnTo>
                  <a:pt x="5245878" y="1042217"/>
                </a:lnTo>
                <a:lnTo>
                  <a:pt x="5766980" y="521111"/>
                </a:lnTo>
                <a:lnTo>
                  <a:pt x="5245878" y="0"/>
                </a:lnTo>
                <a:close/>
              </a:path>
            </a:pathLst>
          </a:custGeom>
          <a:solidFill>
            <a:srgbClr val="004990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846349" y="5400273"/>
          <a:ext cx="6172200" cy="3392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8820"/>
                <a:gridCol w="283845"/>
              </a:tblGrid>
              <a:tr h="105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389E5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800" spc="-25" b="1">
                          <a:solidFill>
                            <a:srgbClr val="389E50"/>
                          </a:solidFill>
                          <a:latin typeface="Tahoma"/>
                          <a:cs typeface="Tahoma"/>
                        </a:rPr>
                        <a:t>39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  <a:tr h="32873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42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329565" marR="1929130">
                        <a:lnSpc>
                          <a:spcPts val="1900"/>
                        </a:lnSpc>
                      </a:pPr>
                      <a:r>
                        <a:rPr dirty="0" sz="1600" spc="-6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ACTING</a:t>
                      </a:r>
                      <a:r>
                        <a:rPr dirty="0" sz="1600" spc="-6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ON</a:t>
                      </a:r>
                      <a:r>
                        <a:rPr dirty="0" sz="1600" spc="-6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4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CONTINUOUS</a:t>
                      </a:r>
                      <a:r>
                        <a:rPr dirty="0" sz="1600" spc="-5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3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GLUCOSE </a:t>
                      </a:r>
                      <a:r>
                        <a:rPr dirty="0" sz="1600" spc="-7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MONITORING</a:t>
                      </a:r>
                      <a:r>
                        <a:rPr dirty="0" sz="1600" spc="-6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METRICS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 marL="682625" indent="-167640">
                        <a:lnSpc>
                          <a:spcPts val="1764"/>
                        </a:lnSpc>
                        <a:buFont typeface="Arial"/>
                        <a:buChar char="•"/>
                        <a:tabLst>
                          <a:tab pos="682625" algn="l"/>
                        </a:tabLst>
                      </a:pPr>
                      <a:r>
                        <a:rPr dirty="0" sz="15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ASSESSMENT</a:t>
                      </a:r>
                      <a:endParaRPr sz="1500">
                        <a:latin typeface="Tahoma"/>
                        <a:cs typeface="Tahoma"/>
                      </a:endParaRPr>
                    </a:p>
                    <a:p>
                      <a:pPr marL="682625" indent="-167640">
                        <a:lnSpc>
                          <a:spcPct val="100000"/>
                        </a:lnSpc>
                        <a:spcBef>
                          <a:spcPts val="120"/>
                        </a:spcBef>
                        <a:buFont typeface="Arial"/>
                        <a:buChar char="•"/>
                        <a:tabLst>
                          <a:tab pos="682625" algn="l"/>
                        </a:tabLst>
                      </a:pPr>
                      <a:r>
                        <a:rPr dirty="0" sz="1500" spc="-2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SHARED</a:t>
                      </a:r>
                      <a:r>
                        <a:rPr dirty="0" sz="15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500" spc="-7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DECISION-</a:t>
                      </a:r>
                      <a:r>
                        <a:rPr dirty="0" sz="15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MAKING</a:t>
                      </a:r>
                      <a:endParaRPr sz="15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389E5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6" name="object 1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77" y="213359"/>
            <a:ext cx="18738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>
                <a:latin typeface="Tahoma"/>
                <a:cs typeface="Tahoma"/>
              </a:rPr>
              <a:t>Insulin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Type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2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Diabetes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9947" y="213359"/>
            <a:ext cx="14909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Tahoma"/>
                <a:cs typeface="Tahoma"/>
              </a:rPr>
              <a:t>September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12,</a:t>
            </a:r>
            <a:r>
              <a:rPr dirty="0" sz="1300" spc="-4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2026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816421" y="1254127"/>
            <a:ext cx="2736215" cy="3377565"/>
            <a:chOff x="3816421" y="1254127"/>
            <a:chExt cx="2736215" cy="33775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42533" y="1374139"/>
              <a:ext cx="2709672" cy="31943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6421" y="1254127"/>
              <a:ext cx="2662454" cy="3377105"/>
            </a:xfrm>
            <a:prstGeom prst="rect">
              <a:avLst/>
            </a:prstGeom>
          </p:spPr>
        </p:pic>
      </p:grp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46349" y="1183873"/>
          <a:ext cx="6172200" cy="3392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8820"/>
                <a:gridCol w="283845"/>
              </a:tblGrid>
              <a:tr h="105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389E5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800" spc="-25" b="1">
                          <a:solidFill>
                            <a:srgbClr val="389E50"/>
                          </a:solidFill>
                          <a:latin typeface="Tahoma"/>
                          <a:cs typeface="Tahoma"/>
                        </a:rPr>
                        <a:t>40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  <a:tr h="32873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67665">
                        <a:lnSpc>
                          <a:spcPct val="100000"/>
                        </a:lnSpc>
                      </a:pPr>
                      <a:r>
                        <a:rPr dirty="0" sz="900" spc="-45" b="1">
                          <a:latin typeface="Tahoma"/>
                          <a:cs typeface="Tahoma"/>
                        </a:rPr>
                        <a:t>Andy</a:t>
                      </a:r>
                      <a:r>
                        <a:rPr dirty="0" sz="900" spc="-3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0" b="1">
                          <a:latin typeface="Tahoma"/>
                          <a:cs typeface="Tahoma"/>
                        </a:rPr>
                        <a:t>A.,</a:t>
                      </a:r>
                      <a:r>
                        <a:rPr dirty="0" sz="900" spc="-3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5" b="1">
                          <a:latin typeface="Tahoma"/>
                          <a:cs typeface="Tahoma"/>
                        </a:rPr>
                        <a:t>70</a:t>
                      </a:r>
                      <a:r>
                        <a:rPr dirty="0" sz="900" spc="-3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5" b="1">
                          <a:latin typeface="Tahoma"/>
                          <a:cs typeface="Tahoma"/>
                        </a:rPr>
                        <a:t>year</a:t>
                      </a:r>
                      <a:r>
                        <a:rPr dirty="0" sz="900" spc="-3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55" b="1">
                          <a:latin typeface="Tahoma"/>
                          <a:cs typeface="Tahoma"/>
                        </a:rPr>
                        <a:t>old,</a:t>
                      </a:r>
                      <a:r>
                        <a:rPr dirty="0" sz="900" spc="-3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20" b="1">
                          <a:latin typeface="Tahoma"/>
                          <a:cs typeface="Tahoma"/>
                        </a:rPr>
                        <a:t>male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marL="509905" indent="-142240">
                        <a:lnSpc>
                          <a:spcPts val="1030"/>
                        </a:lnSpc>
                        <a:spcBef>
                          <a:spcPts val="25"/>
                        </a:spcBef>
                        <a:buFont typeface="Arial"/>
                        <a:buChar char="•"/>
                        <a:tabLst>
                          <a:tab pos="509905" algn="l"/>
                        </a:tabLst>
                      </a:pPr>
                      <a:r>
                        <a:rPr dirty="0" sz="900">
                          <a:latin typeface="Tahoma"/>
                          <a:cs typeface="Tahoma"/>
                        </a:rPr>
                        <a:t>Type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2</a:t>
                      </a:r>
                      <a:r>
                        <a:rPr dirty="0" sz="9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diabetes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marL="509905" indent="-142240">
                        <a:lnSpc>
                          <a:spcPts val="1030"/>
                        </a:lnSpc>
                        <a:buFont typeface="Arial"/>
                        <a:buChar char="•"/>
                        <a:tabLst>
                          <a:tab pos="509905" algn="l"/>
                        </a:tabLst>
                      </a:pPr>
                      <a:r>
                        <a:rPr dirty="0" sz="900" spc="-10">
                          <a:latin typeface="Tahoma"/>
                          <a:cs typeface="Tahoma"/>
                        </a:rPr>
                        <a:t>Obesity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marL="509905" indent="-142240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Arial"/>
                        <a:buChar char="•"/>
                        <a:tabLst>
                          <a:tab pos="509905" algn="l"/>
                        </a:tabLst>
                      </a:pPr>
                      <a:r>
                        <a:rPr dirty="0" sz="900" spc="50">
                          <a:latin typeface="Tahoma"/>
                          <a:cs typeface="Tahoma"/>
                        </a:rPr>
                        <a:t>No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other</a:t>
                      </a:r>
                      <a:r>
                        <a:rPr dirty="0" sz="9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comorbidities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  <a:buFont typeface="Arial"/>
                        <a:buChar char="•"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67665" marR="3620135">
                        <a:lnSpc>
                          <a:spcPct val="99400"/>
                        </a:lnSpc>
                        <a:spcBef>
                          <a:spcPts val="5"/>
                        </a:spcBef>
                      </a:pPr>
                      <a:r>
                        <a:rPr dirty="0" sz="900">
                          <a:latin typeface="Tahoma"/>
                          <a:cs typeface="Tahoma"/>
                        </a:rPr>
                        <a:t>Metformin</a:t>
                      </a:r>
                      <a:r>
                        <a:rPr dirty="0" sz="900" spc="1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1,000mg</a:t>
                      </a:r>
                      <a:r>
                        <a:rPr dirty="0" sz="900" spc="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30">
                          <a:latin typeface="Tahoma"/>
                          <a:cs typeface="Tahoma"/>
                        </a:rPr>
                        <a:t>p.o.</a:t>
                      </a:r>
                      <a:r>
                        <a:rPr dirty="0" sz="900" spc="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twice</a:t>
                      </a:r>
                      <a:r>
                        <a:rPr dirty="0" sz="900" spc="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daily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Empagliflozin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10mg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30">
                          <a:latin typeface="Tahoma"/>
                          <a:cs typeface="Tahoma"/>
                        </a:rPr>
                        <a:t>p.o.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once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daily Semaglutide</a:t>
                      </a:r>
                      <a:r>
                        <a:rPr dirty="0" sz="9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2.0mg</a:t>
                      </a:r>
                      <a:r>
                        <a:rPr dirty="0" sz="9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s.c.</a:t>
                      </a:r>
                      <a:r>
                        <a:rPr dirty="0" sz="9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once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weekly Rosuvastatin</a:t>
                      </a:r>
                      <a:r>
                        <a:rPr dirty="0" sz="9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20mg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30">
                          <a:latin typeface="Tahoma"/>
                          <a:cs typeface="Tahoma"/>
                        </a:rPr>
                        <a:t>p.o.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once</a:t>
                      </a:r>
                      <a:r>
                        <a:rPr dirty="0" sz="9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daily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Perindopril</a:t>
                      </a:r>
                      <a:r>
                        <a:rPr dirty="0" sz="9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8mg</a:t>
                      </a:r>
                      <a:r>
                        <a:rPr dirty="0" sz="9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30">
                          <a:latin typeface="Tahoma"/>
                          <a:cs typeface="Tahoma"/>
                        </a:rPr>
                        <a:t>p.o.</a:t>
                      </a:r>
                      <a:r>
                        <a:rPr dirty="0" sz="9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once</a:t>
                      </a:r>
                      <a:r>
                        <a:rPr dirty="0" sz="9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20">
                          <a:latin typeface="Tahoma"/>
                          <a:cs typeface="Tahoma"/>
                        </a:rPr>
                        <a:t>daily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67665">
                        <a:lnSpc>
                          <a:spcPct val="100000"/>
                        </a:lnSpc>
                      </a:pPr>
                      <a:r>
                        <a:rPr dirty="0" sz="900" spc="-10">
                          <a:latin typeface="Tahoma"/>
                          <a:cs typeface="Tahoma"/>
                        </a:rPr>
                        <a:t>Shared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 Decision-</a:t>
                      </a:r>
                      <a:r>
                        <a:rPr dirty="0" sz="900" spc="-20">
                          <a:latin typeface="Tahoma"/>
                          <a:cs typeface="Tahoma"/>
                        </a:rPr>
                        <a:t>making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 discussion could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involve: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marL="509905" indent="-142240">
                        <a:lnSpc>
                          <a:spcPts val="1030"/>
                        </a:lnSpc>
                        <a:spcBef>
                          <a:spcPts val="25"/>
                        </a:spcBef>
                        <a:buFont typeface="Arial"/>
                        <a:buChar char="•"/>
                        <a:tabLst>
                          <a:tab pos="509905" algn="l"/>
                        </a:tabLst>
                      </a:pPr>
                      <a:r>
                        <a:rPr dirty="0" sz="900">
                          <a:latin typeface="Tahoma"/>
                          <a:cs typeface="Tahoma"/>
                        </a:rPr>
                        <a:t>Setting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meaningful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alerts</a:t>
                      </a:r>
                      <a:r>
                        <a:rPr dirty="0" sz="9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55">
                          <a:latin typeface="Tahoma"/>
                          <a:cs typeface="Tahoma"/>
                        </a:rPr>
                        <a:t>/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alarms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lvl="1" marL="738505" indent="-142240">
                        <a:lnSpc>
                          <a:spcPts val="1030"/>
                        </a:lnSpc>
                        <a:buFont typeface="Arial"/>
                        <a:buChar char="•"/>
                        <a:tabLst>
                          <a:tab pos="738505" algn="l"/>
                        </a:tabLst>
                      </a:pPr>
                      <a:r>
                        <a:rPr dirty="0" sz="900">
                          <a:latin typeface="Tahoma"/>
                          <a:cs typeface="Tahoma"/>
                        </a:rPr>
                        <a:t>Healthy</a:t>
                      </a:r>
                      <a:r>
                        <a:rPr dirty="0" sz="900" spc="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eating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lvl="1" marL="738505" indent="-142240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Arial"/>
                        <a:buChar char="•"/>
                        <a:tabLst>
                          <a:tab pos="738505" algn="l"/>
                        </a:tabLst>
                      </a:pPr>
                      <a:r>
                        <a:rPr dirty="0" sz="900">
                          <a:latin typeface="Tahoma"/>
                          <a:cs typeface="Tahoma"/>
                        </a:rPr>
                        <a:t>Physical</a:t>
                      </a:r>
                      <a:r>
                        <a:rPr dirty="0" sz="900" spc="-1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activity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lvl="1">
                        <a:lnSpc>
                          <a:spcPct val="100000"/>
                        </a:lnSpc>
                        <a:spcBef>
                          <a:spcPts val="90"/>
                        </a:spcBef>
                        <a:buFont typeface="Arial"/>
                        <a:buChar char="•"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09905" indent="-142240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/>
                        <a:buChar char="•"/>
                        <a:tabLst>
                          <a:tab pos="509905" algn="l"/>
                        </a:tabLst>
                      </a:pPr>
                      <a:r>
                        <a:rPr dirty="0" sz="900" spc="-35">
                          <a:latin typeface="Tahoma"/>
                          <a:cs typeface="Tahoma"/>
                        </a:rPr>
                        <a:t>If</a:t>
                      </a:r>
                      <a:r>
                        <a:rPr dirty="0" sz="9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not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on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insulin,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consider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start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20">
                          <a:latin typeface="Tahoma"/>
                          <a:cs typeface="Tahoma"/>
                        </a:rPr>
                        <a:t>basal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insulin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marL="509905" indent="-142240">
                        <a:lnSpc>
                          <a:spcPct val="100000"/>
                        </a:lnSpc>
                        <a:spcBef>
                          <a:spcPts val="20"/>
                        </a:spcBef>
                        <a:buFont typeface="Arial"/>
                        <a:buChar char="•"/>
                        <a:tabLst>
                          <a:tab pos="509905" algn="l"/>
                        </a:tabLst>
                      </a:pPr>
                      <a:r>
                        <a:rPr dirty="0" sz="900" spc="-35">
                          <a:latin typeface="Tahoma"/>
                          <a:cs typeface="Tahoma"/>
                        </a:rPr>
                        <a:t>If</a:t>
                      </a:r>
                      <a:r>
                        <a:rPr dirty="0" sz="9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on</a:t>
                      </a:r>
                      <a:r>
                        <a:rPr dirty="0" sz="9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20">
                          <a:latin typeface="Tahoma"/>
                          <a:cs typeface="Tahoma"/>
                        </a:rPr>
                        <a:t>basal</a:t>
                      </a:r>
                      <a:r>
                        <a:rPr dirty="0" sz="9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insulin,</a:t>
                      </a:r>
                      <a:r>
                        <a:rPr dirty="0" sz="9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uptitrate</a:t>
                      </a:r>
                      <a:r>
                        <a:rPr dirty="0" sz="9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20">
                          <a:latin typeface="Tahoma"/>
                          <a:cs typeface="Tahoma"/>
                        </a:rPr>
                        <a:t>basal</a:t>
                      </a:r>
                      <a:r>
                        <a:rPr dirty="0" sz="9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insulin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389E5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3811303" y="5572241"/>
            <a:ext cx="2741295" cy="3279775"/>
            <a:chOff x="3811303" y="5572241"/>
            <a:chExt cx="2741295" cy="327977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42533" y="5590539"/>
              <a:ext cx="2709672" cy="319430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826812" y="5574622"/>
              <a:ext cx="2649855" cy="3135630"/>
            </a:xfrm>
            <a:custGeom>
              <a:avLst/>
              <a:gdLst/>
              <a:ahLst/>
              <a:cxnLst/>
              <a:rect l="l" t="t" r="r" b="b"/>
              <a:pathLst>
                <a:path w="2649854" h="3135629">
                  <a:moveTo>
                    <a:pt x="2649682" y="0"/>
                  </a:moveTo>
                  <a:lnTo>
                    <a:pt x="0" y="0"/>
                  </a:lnTo>
                  <a:lnTo>
                    <a:pt x="0" y="3135308"/>
                  </a:lnTo>
                  <a:lnTo>
                    <a:pt x="2649682" y="3135308"/>
                  </a:lnTo>
                  <a:lnTo>
                    <a:pt x="26496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826812" y="5574622"/>
              <a:ext cx="2649855" cy="3135630"/>
            </a:xfrm>
            <a:custGeom>
              <a:avLst/>
              <a:gdLst/>
              <a:ahLst/>
              <a:cxnLst/>
              <a:rect l="l" t="t" r="r" b="b"/>
              <a:pathLst>
                <a:path w="2649854" h="3135629">
                  <a:moveTo>
                    <a:pt x="0" y="0"/>
                  </a:moveTo>
                  <a:lnTo>
                    <a:pt x="2649682" y="0"/>
                  </a:lnTo>
                  <a:lnTo>
                    <a:pt x="2649682" y="3135308"/>
                  </a:lnTo>
                  <a:lnTo>
                    <a:pt x="0" y="3135308"/>
                  </a:lnTo>
                  <a:lnTo>
                    <a:pt x="0" y="0"/>
                  </a:lnTo>
                  <a:close/>
                </a:path>
              </a:pathLst>
            </a:custGeom>
            <a:ln w="476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1303" y="5580998"/>
              <a:ext cx="2722737" cy="327090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210592" y="5586675"/>
              <a:ext cx="1212215" cy="40005"/>
            </a:xfrm>
            <a:custGeom>
              <a:avLst/>
              <a:gdLst/>
              <a:ahLst/>
              <a:cxnLst/>
              <a:rect l="l" t="t" r="r" b="b"/>
              <a:pathLst>
                <a:path w="1212214" h="40004">
                  <a:moveTo>
                    <a:pt x="1211967" y="0"/>
                  </a:moveTo>
                  <a:lnTo>
                    <a:pt x="0" y="0"/>
                  </a:lnTo>
                  <a:lnTo>
                    <a:pt x="0" y="39565"/>
                  </a:lnTo>
                  <a:lnTo>
                    <a:pt x="1211967" y="39565"/>
                  </a:lnTo>
                  <a:lnTo>
                    <a:pt x="12119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/>
          <p:nvPr/>
        </p:nvSpPr>
        <p:spPr>
          <a:xfrm>
            <a:off x="2172388" y="8259322"/>
            <a:ext cx="1052830" cy="139700"/>
          </a:xfrm>
          <a:custGeom>
            <a:avLst/>
            <a:gdLst/>
            <a:ahLst/>
            <a:cxnLst/>
            <a:rect l="l" t="t" r="r" b="b"/>
            <a:pathLst>
              <a:path w="1052830" h="139700">
                <a:moveTo>
                  <a:pt x="1052512" y="0"/>
                </a:moveTo>
                <a:lnTo>
                  <a:pt x="0" y="0"/>
                </a:lnTo>
                <a:lnTo>
                  <a:pt x="0" y="139699"/>
                </a:lnTo>
                <a:lnTo>
                  <a:pt x="1052512" y="139699"/>
                </a:lnTo>
                <a:lnTo>
                  <a:pt x="105251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846349" y="5400273"/>
          <a:ext cx="6172200" cy="3392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8820"/>
                <a:gridCol w="283845"/>
              </a:tblGrid>
              <a:tr h="105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389E5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800" spc="-25" b="1">
                          <a:solidFill>
                            <a:srgbClr val="389E50"/>
                          </a:solidFill>
                          <a:latin typeface="Tahoma"/>
                          <a:cs typeface="Tahoma"/>
                        </a:rPr>
                        <a:t>41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  <a:tr h="32873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67665">
                        <a:lnSpc>
                          <a:spcPct val="100000"/>
                        </a:lnSpc>
                      </a:pPr>
                      <a:r>
                        <a:rPr dirty="0" sz="900" spc="-55" b="1">
                          <a:latin typeface="Tahoma"/>
                          <a:cs typeface="Tahoma"/>
                        </a:rPr>
                        <a:t>Erica</a:t>
                      </a:r>
                      <a:r>
                        <a:rPr dirty="0" sz="900" spc="-4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85" b="1">
                          <a:latin typeface="Tahoma"/>
                          <a:cs typeface="Tahoma"/>
                        </a:rPr>
                        <a:t>S.,</a:t>
                      </a:r>
                      <a:r>
                        <a:rPr dirty="0" sz="900" spc="-3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5" b="1">
                          <a:latin typeface="Tahoma"/>
                          <a:cs typeface="Tahoma"/>
                        </a:rPr>
                        <a:t>45</a:t>
                      </a:r>
                      <a:r>
                        <a:rPr dirty="0" sz="900" spc="-3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5" b="1">
                          <a:latin typeface="Tahoma"/>
                          <a:cs typeface="Tahoma"/>
                        </a:rPr>
                        <a:t>year</a:t>
                      </a:r>
                      <a:r>
                        <a:rPr dirty="0" sz="900" spc="-4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55" b="1">
                          <a:latin typeface="Tahoma"/>
                          <a:cs typeface="Tahoma"/>
                        </a:rPr>
                        <a:t>old,</a:t>
                      </a:r>
                      <a:r>
                        <a:rPr dirty="0" sz="900" spc="-3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 b="1">
                          <a:latin typeface="Tahoma"/>
                          <a:cs typeface="Tahoma"/>
                        </a:rPr>
                        <a:t>female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marL="509905" indent="-142240">
                        <a:lnSpc>
                          <a:spcPts val="1030"/>
                        </a:lnSpc>
                        <a:spcBef>
                          <a:spcPts val="25"/>
                        </a:spcBef>
                        <a:buFont typeface="Arial"/>
                        <a:buChar char="•"/>
                        <a:tabLst>
                          <a:tab pos="509905" algn="l"/>
                        </a:tabLst>
                      </a:pPr>
                      <a:r>
                        <a:rPr dirty="0" sz="900">
                          <a:latin typeface="Tahoma"/>
                          <a:cs typeface="Tahoma"/>
                        </a:rPr>
                        <a:t>Type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2</a:t>
                      </a:r>
                      <a:r>
                        <a:rPr dirty="0" sz="9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diabetes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marL="509905" indent="-142240">
                        <a:lnSpc>
                          <a:spcPts val="1030"/>
                        </a:lnSpc>
                        <a:buFont typeface="Arial"/>
                        <a:buChar char="•"/>
                        <a:tabLst>
                          <a:tab pos="509905" algn="l"/>
                        </a:tabLst>
                      </a:pPr>
                      <a:r>
                        <a:rPr dirty="0" sz="900" spc="-10">
                          <a:latin typeface="Tahoma"/>
                          <a:cs typeface="Tahoma"/>
                        </a:rPr>
                        <a:t>Obesity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marL="509905" indent="-142240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Arial"/>
                        <a:buChar char="•"/>
                        <a:tabLst>
                          <a:tab pos="509905" algn="l"/>
                        </a:tabLst>
                      </a:pPr>
                      <a:r>
                        <a:rPr dirty="0" sz="900" spc="50">
                          <a:latin typeface="Tahoma"/>
                          <a:cs typeface="Tahoma"/>
                        </a:rPr>
                        <a:t>No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other</a:t>
                      </a:r>
                      <a:r>
                        <a:rPr dirty="0" sz="9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comorbidities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5"/>
                        </a:spcBef>
                        <a:buFont typeface="Arial"/>
                        <a:buChar char="•"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67665" marR="3491865">
                        <a:lnSpc>
                          <a:spcPct val="96700"/>
                        </a:lnSpc>
                      </a:pPr>
                      <a:r>
                        <a:rPr dirty="0" sz="900">
                          <a:latin typeface="Tahoma"/>
                          <a:cs typeface="Tahoma"/>
                        </a:rPr>
                        <a:t>Metformin</a:t>
                      </a:r>
                      <a:r>
                        <a:rPr dirty="0" sz="900" spc="-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2,000mg ER</a:t>
                      </a:r>
                      <a:r>
                        <a:rPr dirty="0" sz="900" spc="-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30">
                          <a:latin typeface="Tahoma"/>
                          <a:cs typeface="Tahoma"/>
                        </a:rPr>
                        <a:t>p.o.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 once</a:t>
                      </a:r>
                      <a:r>
                        <a:rPr dirty="0" sz="900" spc="-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20">
                          <a:latin typeface="Tahoma"/>
                          <a:cs typeface="Tahoma"/>
                        </a:rPr>
                        <a:t>daily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Empagliflozin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25mg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30">
                          <a:latin typeface="Tahoma"/>
                          <a:cs typeface="Tahoma"/>
                        </a:rPr>
                        <a:t>p.o.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once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daily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Tirzepatide</a:t>
                      </a:r>
                      <a:r>
                        <a:rPr dirty="0" sz="9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15mg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s.c.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once</a:t>
                      </a:r>
                      <a:r>
                        <a:rPr dirty="0" sz="9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weekly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marL="36766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900">
                          <a:latin typeface="Tahoma"/>
                          <a:cs typeface="Tahoma"/>
                        </a:rPr>
                        <a:t>Has</a:t>
                      </a:r>
                      <a:r>
                        <a:rPr dirty="0" sz="9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refused</a:t>
                      </a:r>
                      <a:r>
                        <a:rPr dirty="0" sz="9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statin</a:t>
                      </a:r>
                      <a:r>
                        <a:rPr dirty="0" sz="9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therapy</a:t>
                      </a:r>
                      <a:r>
                        <a:rPr dirty="0" sz="9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50">
                          <a:latin typeface="Tahoma"/>
                          <a:cs typeface="Tahoma"/>
                        </a:rPr>
                        <a:t>(at</a:t>
                      </a:r>
                      <a:r>
                        <a:rPr dirty="0" sz="9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this</a:t>
                      </a:r>
                      <a:r>
                        <a:rPr dirty="0" sz="9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20">
                          <a:latin typeface="Tahoma"/>
                          <a:cs typeface="Tahoma"/>
                        </a:rPr>
                        <a:t>time)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67665">
                        <a:lnSpc>
                          <a:spcPct val="100000"/>
                        </a:lnSpc>
                      </a:pPr>
                      <a:r>
                        <a:rPr dirty="0" sz="900" spc="-10">
                          <a:latin typeface="Tahoma"/>
                          <a:cs typeface="Tahoma"/>
                        </a:rPr>
                        <a:t>Shared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 Decision-</a:t>
                      </a:r>
                      <a:r>
                        <a:rPr dirty="0" sz="900" spc="-20">
                          <a:latin typeface="Tahoma"/>
                          <a:cs typeface="Tahoma"/>
                        </a:rPr>
                        <a:t>making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 discussion could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involve: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marL="509905" indent="-142240">
                        <a:lnSpc>
                          <a:spcPts val="1045"/>
                        </a:lnSpc>
                        <a:buFont typeface="Arial"/>
                        <a:buChar char="•"/>
                        <a:tabLst>
                          <a:tab pos="509905" algn="l"/>
                        </a:tabLst>
                      </a:pPr>
                      <a:r>
                        <a:rPr dirty="0" sz="900">
                          <a:latin typeface="Tahoma"/>
                          <a:cs typeface="Tahoma"/>
                        </a:rPr>
                        <a:t>Setting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meaningful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alerts</a:t>
                      </a:r>
                      <a:r>
                        <a:rPr dirty="0" sz="9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55">
                          <a:latin typeface="Tahoma"/>
                          <a:cs typeface="Tahoma"/>
                        </a:rPr>
                        <a:t>/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alarms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lvl="1" marL="738505" indent="-142240">
                        <a:lnSpc>
                          <a:spcPts val="1045"/>
                        </a:lnSpc>
                        <a:buFont typeface="Arial"/>
                        <a:buChar char="•"/>
                        <a:tabLst>
                          <a:tab pos="738505" algn="l"/>
                        </a:tabLst>
                      </a:pPr>
                      <a:r>
                        <a:rPr dirty="0" sz="900">
                          <a:latin typeface="Tahoma"/>
                          <a:cs typeface="Tahoma"/>
                        </a:rPr>
                        <a:t>Healthy</a:t>
                      </a:r>
                      <a:r>
                        <a:rPr dirty="0" sz="900" spc="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eating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lvl="1" marL="738505" indent="-142240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Arial"/>
                        <a:buChar char="•"/>
                        <a:tabLst>
                          <a:tab pos="738505" algn="l"/>
                        </a:tabLst>
                      </a:pPr>
                      <a:r>
                        <a:rPr dirty="0" sz="900">
                          <a:latin typeface="Tahoma"/>
                          <a:cs typeface="Tahoma"/>
                        </a:rPr>
                        <a:t>Physical</a:t>
                      </a:r>
                      <a:r>
                        <a:rPr dirty="0" sz="900" spc="-1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activity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lvl="1">
                        <a:lnSpc>
                          <a:spcPct val="100000"/>
                        </a:lnSpc>
                        <a:spcBef>
                          <a:spcPts val="90"/>
                        </a:spcBef>
                        <a:buFont typeface="Arial"/>
                        <a:buChar char="•"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09905" indent="-14224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509905" algn="l"/>
                        </a:tabLst>
                      </a:pPr>
                      <a:r>
                        <a:rPr dirty="0" sz="900" spc="-35">
                          <a:latin typeface="Tahoma"/>
                          <a:cs typeface="Tahoma"/>
                        </a:rPr>
                        <a:t>If</a:t>
                      </a:r>
                      <a:r>
                        <a:rPr dirty="0" sz="9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not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on</a:t>
                      </a:r>
                      <a:r>
                        <a:rPr dirty="0" sz="9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insulin,</a:t>
                      </a:r>
                      <a:r>
                        <a:rPr dirty="0" sz="9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start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20">
                          <a:latin typeface="Tahoma"/>
                          <a:cs typeface="Tahoma"/>
                        </a:rPr>
                        <a:t>basal</a:t>
                      </a:r>
                      <a:r>
                        <a:rPr dirty="0" sz="9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insulin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marL="509905" indent="-142240">
                        <a:lnSpc>
                          <a:spcPts val="1045"/>
                        </a:lnSpc>
                        <a:buFont typeface="Arial"/>
                        <a:buChar char="•"/>
                        <a:tabLst>
                          <a:tab pos="509905" algn="l"/>
                        </a:tabLst>
                      </a:pPr>
                      <a:r>
                        <a:rPr dirty="0" sz="900" spc="-35">
                          <a:latin typeface="Tahoma"/>
                          <a:cs typeface="Tahoma"/>
                        </a:rPr>
                        <a:t>If</a:t>
                      </a:r>
                      <a:r>
                        <a:rPr dirty="0" sz="9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on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20">
                          <a:latin typeface="Tahoma"/>
                          <a:cs typeface="Tahoma"/>
                        </a:rPr>
                        <a:t>basal</a:t>
                      </a:r>
                      <a:r>
                        <a:rPr dirty="0" sz="9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insulin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lvl="1" marL="738505" indent="-142240">
                        <a:lnSpc>
                          <a:spcPts val="1045"/>
                        </a:lnSpc>
                        <a:buFont typeface="Arial"/>
                        <a:buChar char="•"/>
                        <a:tabLst>
                          <a:tab pos="738505" algn="l"/>
                        </a:tabLst>
                      </a:pPr>
                      <a:r>
                        <a:rPr dirty="0" sz="900" spc="-10">
                          <a:latin typeface="Tahoma"/>
                          <a:cs typeface="Tahoma"/>
                        </a:rPr>
                        <a:t>Investigate</a:t>
                      </a:r>
                      <a:r>
                        <a:rPr dirty="0" sz="9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fear</a:t>
                      </a:r>
                      <a:r>
                        <a:rPr dirty="0" sz="9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>
                          <a:latin typeface="Tahoma"/>
                          <a:cs typeface="Tahoma"/>
                        </a:rPr>
                        <a:t>of</a:t>
                      </a:r>
                      <a:r>
                        <a:rPr dirty="0" sz="9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hypoglycemia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lvl="1" marL="738505" indent="-142240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Arial"/>
                        <a:buChar char="•"/>
                        <a:tabLst>
                          <a:tab pos="738505" algn="l"/>
                        </a:tabLst>
                      </a:pPr>
                      <a:r>
                        <a:rPr dirty="0" sz="900">
                          <a:latin typeface="Tahoma"/>
                          <a:cs typeface="Tahoma"/>
                        </a:rPr>
                        <a:t>Uptitrate</a:t>
                      </a:r>
                      <a:r>
                        <a:rPr dirty="0" sz="900" spc="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20">
                          <a:latin typeface="Tahoma"/>
                          <a:cs typeface="Tahoma"/>
                        </a:rPr>
                        <a:t>basal</a:t>
                      </a:r>
                      <a:r>
                        <a:rPr dirty="0" sz="900" spc="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">
                          <a:latin typeface="Tahoma"/>
                          <a:cs typeface="Tahoma"/>
                        </a:rPr>
                        <a:t>insulin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389E5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6" name="object 1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77" y="213359"/>
            <a:ext cx="18738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>
                <a:latin typeface="Tahoma"/>
                <a:cs typeface="Tahoma"/>
              </a:rPr>
              <a:t>Insulin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in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Type</a:t>
            </a:r>
            <a:r>
              <a:rPr dirty="0" sz="1300" spc="-65">
                <a:latin typeface="Tahoma"/>
                <a:cs typeface="Tahoma"/>
              </a:rPr>
              <a:t> </a:t>
            </a:r>
            <a:r>
              <a:rPr dirty="0" sz="1300">
                <a:latin typeface="Tahoma"/>
                <a:cs typeface="Tahoma"/>
              </a:rPr>
              <a:t>2</a:t>
            </a:r>
            <a:r>
              <a:rPr dirty="0" sz="1300" spc="-70">
                <a:latin typeface="Tahoma"/>
                <a:cs typeface="Tahoma"/>
              </a:rPr>
              <a:t> </a:t>
            </a:r>
            <a:r>
              <a:rPr dirty="0" sz="1300" spc="-10">
                <a:latin typeface="Tahoma"/>
                <a:cs typeface="Tahoma"/>
              </a:rPr>
              <a:t>Diabetes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49947" y="213359"/>
            <a:ext cx="14909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>
                <a:latin typeface="Tahoma"/>
                <a:cs typeface="Tahoma"/>
              </a:rPr>
              <a:t>September</a:t>
            </a:r>
            <a:r>
              <a:rPr dirty="0" sz="1300" spc="-5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12,</a:t>
            </a:r>
            <a:r>
              <a:rPr dirty="0" sz="1300" spc="-45">
                <a:latin typeface="Tahoma"/>
                <a:cs typeface="Tahoma"/>
              </a:rPr>
              <a:t> </a:t>
            </a:r>
            <a:r>
              <a:rPr dirty="0" sz="1300" spc="-20">
                <a:latin typeface="Tahoma"/>
                <a:cs typeface="Tahoma"/>
              </a:rPr>
              <a:t>2026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46349" y="1295703"/>
            <a:ext cx="6096000" cy="3340100"/>
            <a:chOff x="846349" y="1295703"/>
            <a:chExt cx="6096000" cy="3340100"/>
          </a:xfrm>
        </p:grpSpPr>
        <p:sp>
          <p:nvSpPr>
            <p:cNvPr id="5" name="object 5"/>
            <p:cNvSpPr/>
            <p:nvPr/>
          </p:nvSpPr>
          <p:spPr>
            <a:xfrm>
              <a:off x="846349" y="1295703"/>
              <a:ext cx="5805805" cy="45720"/>
            </a:xfrm>
            <a:custGeom>
              <a:avLst/>
              <a:gdLst/>
              <a:ahLst/>
              <a:cxnLst/>
              <a:rect l="l" t="t" r="r" b="b"/>
              <a:pathLst>
                <a:path w="5805805" h="45719">
                  <a:moveTo>
                    <a:pt x="5805403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5805403" y="45720"/>
                  </a:lnTo>
                  <a:lnTo>
                    <a:pt x="5805403" y="0"/>
                  </a:lnTo>
                  <a:close/>
                </a:path>
              </a:pathLst>
            </a:custGeom>
            <a:solidFill>
              <a:srgbClr val="389E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46349" y="4577547"/>
              <a:ext cx="6096000" cy="58419"/>
            </a:xfrm>
            <a:custGeom>
              <a:avLst/>
              <a:gdLst/>
              <a:ahLst/>
              <a:cxnLst/>
              <a:rect l="l" t="t" r="r" b="b"/>
              <a:pathLst>
                <a:path w="6096000" h="58420">
                  <a:moveTo>
                    <a:pt x="6096000" y="0"/>
                  </a:moveTo>
                  <a:lnTo>
                    <a:pt x="0" y="0"/>
                  </a:lnTo>
                  <a:lnTo>
                    <a:pt x="0" y="57952"/>
                  </a:lnTo>
                  <a:lnTo>
                    <a:pt x="6096000" y="57952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29301" y="1374140"/>
              <a:ext cx="3636264" cy="317296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112471" y="1358223"/>
              <a:ext cx="3578860" cy="3114040"/>
            </a:xfrm>
            <a:custGeom>
              <a:avLst/>
              <a:gdLst/>
              <a:ahLst/>
              <a:cxnLst/>
              <a:rect l="l" t="t" r="r" b="b"/>
              <a:pathLst>
                <a:path w="3578859" h="3114040">
                  <a:moveTo>
                    <a:pt x="3578607" y="0"/>
                  </a:moveTo>
                  <a:lnTo>
                    <a:pt x="0" y="0"/>
                  </a:lnTo>
                  <a:lnTo>
                    <a:pt x="0" y="3113501"/>
                  </a:lnTo>
                  <a:lnTo>
                    <a:pt x="3578607" y="3113501"/>
                  </a:lnTo>
                  <a:lnTo>
                    <a:pt x="35786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112471" y="1358223"/>
              <a:ext cx="3578860" cy="3114040"/>
            </a:xfrm>
            <a:custGeom>
              <a:avLst/>
              <a:gdLst/>
              <a:ahLst/>
              <a:cxnLst/>
              <a:rect l="l" t="t" r="r" b="b"/>
              <a:pathLst>
                <a:path w="3578859" h="3114040">
                  <a:moveTo>
                    <a:pt x="0" y="0"/>
                  </a:moveTo>
                  <a:lnTo>
                    <a:pt x="3578607" y="0"/>
                  </a:lnTo>
                  <a:lnTo>
                    <a:pt x="3578607" y="3113501"/>
                  </a:lnTo>
                  <a:lnTo>
                    <a:pt x="0" y="3113501"/>
                  </a:lnTo>
                  <a:lnTo>
                    <a:pt x="0" y="0"/>
                  </a:lnTo>
                  <a:close/>
                </a:path>
              </a:pathLst>
            </a:custGeom>
            <a:ln w="4762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6731274" y="1244600"/>
            <a:ext cx="14287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 b="1">
                <a:solidFill>
                  <a:srgbClr val="389E50"/>
                </a:solidFill>
                <a:latin typeface="Tahoma"/>
                <a:cs typeface="Tahoma"/>
              </a:rPr>
              <a:t>42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46349" y="1409840"/>
            <a:ext cx="5956935" cy="2957830"/>
            <a:chOff x="846349" y="1409840"/>
            <a:chExt cx="5956935" cy="295783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3614" y="1432620"/>
              <a:ext cx="3779095" cy="293501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46340" y="1409851"/>
              <a:ext cx="2221865" cy="600710"/>
            </a:xfrm>
            <a:custGeom>
              <a:avLst/>
              <a:gdLst/>
              <a:ahLst/>
              <a:cxnLst/>
              <a:rect l="l" t="t" r="r" b="b"/>
              <a:pathLst>
                <a:path w="2221865" h="600710">
                  <a:moveTo>
                    <a:pt x="2221395" y="300075"/>
                  </a:moveTo>
                  <a:lnTo>
                    <a:pt x="1923224" y="1905"/>
                  </a:lnTo>
                  <a:lnTo>
                    <a:pt x="1923224" y="0"/>
                  </a:lnTo>
                  <a:lnTo>
                    <a:pt x="1921319" y="0"/>
                  </a:lnTo>
                  <a:lnTo>
                    <a:pt x="0" y="0"/>
                  </a:lnTo>
                  <a:lnTo>
                    <a:pt x="0" y="150037"/>
                  </a:lnTo>
                  <a:lnTo>
                    <a:pt x="0" y="450113"/>
                  </a:lnTo>
                  <a:lnTo>
                    <a:pt x="0" y="600163"/>
                  </a:lnTo>
                  <a:lnTo>
                    <a:pt x="1921319" y="600163"/>
                  </a:lnTo>
                  <a:lnTo>
                    <a:pt x="1923224" y="600163"/>
                  </a:lnTo>
                  <a:lnTo>
                    <a:pt x="1923224" y="598258"/>
                  </a:lnTo>
                  <a:lnTo>
                    <a:pt x="2221395" y="300075"/>
                  </a:lnTo>
                  <a:close/>
                </a:path>
              </a:pathLst>
            </a:custGeom>
            <a:solidFill>
              <a:srgbClr val="00499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1019007" y="2255012"/>
            <a:ext cx="1795780" cy="77216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153670" indent="-1409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153670" algn="l"/>
              </a:tabLst>
            </a:pPr>
            <a:r>
              <a:rPr dirty="0" sz="1100">
                <a:latin typeface="Tahoma"/>
                <a:cs typeface="Tahoma"/>
              </a:rPr>
              <a:t>Fear</a:t>
            </a:r>
            <a:r>
              <a:rPr dirty="0" sz="1100" spc="-35">
                <a:latin typeface="Tahoma"/>
                <a:cs typeface="Tahoma"/>
              </a:rPr>
              <a:t> </a:t>
            </a:r>
            <a:r>
              <a:rPr dirty="0" sz="1100">
                <a:latin typeface="Tahoma"/>
                <a:cs typeface="Tahoma"/>
              </a:rPr>
              <a:t>of</a:t>
            </a:r>
            <a:r>
              <a:rPr dirty="0" sz="1100" spc="-30">
                <a:latin typeface="Tahoma"/>
                <a:cs typeface="Tahoma"/>
              </a:rPr>
              <a:t> </a:t>
            </a:r>
            <a:r>
              <a:rPr dirty="0" sz="1100" spc="-10">
                <a:latin typeface="Tahoma"/>
                <a:cs typeface="Tahoma"/>
              </a:rPr>
              <a:t>hypoglycemia</a:t>
            </a:r>
            <a:endParaRPr sz="1100">
              <a:latin typeface="Tahoma"/>
              <a:cs typeface="Tahoma"/>
            </a:endParaRPr>
          </a:p>
          <a:p>
            <a:pPr marL="153670" indent="-14097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153670" algn="l"/>
              </a:tabLst>
            </a:pPr>
            <a:r>
              <a:rPr dirty="0" sz="1100" spc="-10">
                <a:latin typeface="Tahoma"/>
                <a:cs typeface="Tahoma"/>
              </a:rPr>
              <a:t>Overbasalinization</a:t>
            </a:r>
            <a:endParaRPr sz="1100">
              <a:latin typeface="Tahoma"/>
              <a:cs typeface="Tahoma"/>
            </a:endParaRPr>
          </a:p>
          <a:p>
            <a:pPr marL="153670" indent="-14097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153670" algn="l"/>
              </a:tabLst>
            </a:pPr>
            <a:r>
              <a:rPr dirty="0" sz="1100">
                <a:latin typeface="Tahoma"/>
                <a:cs typeface="Tahoma"/>
              </a:rPr>
              <a:t>Prednisone</a:t>
            </a:r>
            <a:r>
              <a:rPr dirty="0" sz="1100" spc="-40">
                <a:latin typeface="Tahoma"/>
                <a:cs typeface="Tahoma"/>
              </a:rPr>
              <a:t> </a:t>
            </a:r>
            <a:r>
              <a:rPr dirty="0" sz="1100" b="1">
                <a:latin typeface="Times New Roman"/>
                <a:cs typeface="Times New Roman"/>
              </a:rPr>
              <a:t>→</a:t>
            </a:r>
            <a:r>
              <a:rPr dirty="0" sz="1100" spc="25" b="1">
                <a:latin typeface="Times New Roman"/>
                <a:cs typeface="Times New Roman"/>
              </a:rPr>
              <a:t> </a:t>
            </a:r>
            <a:r>
              <a:rPr dirty="0" sz="1100" spc="75">
                <a:latin typeface="Tahoma"/>
                <a:cs typeface="Tahoma"/>
              </a:rPr>
              <a:t>NPH</a:t>
            </a:r>
            <a:r>
              <a:rPr dirty="0" sz="1100" spc="-50">
                <a:latin typeface="Tahoma"/>
                <a:cs typeface="Tahoma"/>
              </a:rPr>
              <a:t> </a:t>
            </a:r>
            <a:r>
              <a:rPr dirty="0" sz="1100" spc="-10">
                <a:latin typeface="Tahoma"/>
                <a:cs typeface="Tahoma"/>
              </a:rPr>
              <a:t>insulin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99686" y="1450847"/>
            <a:ext cx="180975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75" b="1">
                <a:solidFill>
                  <a:srgbClr val="FFFFFF"/>
                </a:solidFill>
                <a:latin typeface="Tahoma"/>
                <a:cs typeface="Tahoma"/>
              </a:rPr>
              <a:t>CONSIDERATIONS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52699" y="1212850"/>
            <a:ext cx="6083300" cy="3416300"/>
          </a:xfrm>
          <a:custGeom>
            <a:avLst/>
            <a:gdLst/>
            <a:ahLst/>
            <a:cxnLst/>
            <a:rect l="l" t="t" r="r" b="b"/>
            <a:pathLst>
              <a:path w="6083300" h="3416300">
                <a:moveTo>
                  <a:pt x="0" y="0"/>
                </a:moveTo>
                <a:lnTo>
                  <a:pt x="6083300" y="0"/>
                </a:lnTo>
                <a:lnTo>
                  <a:pt x="6083300" y="3416300"/>
                </a:lnTo>
                <a:lnTo>
                  <a:pt x="0" y="34163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7" name="object 17"/>
          <p:cNvGrpSpPr/>
          <p:nvPr/>
        </p:nvGrpSpPr>
        <p:grpSpPr>
          <a:xfrm>
            <a:off x="843967" y="5611341"/>
            <a:ext cx="5810250" cy="599440"/>
            <a:chOff x="843967" y="5611341"/>
            <a:chExt cx="5810250" cy="599440"/>
          </a:xfrm>
        </p:grpSpPr>
        <p:sp>
          <p:nvSpPr>
            <p:cNvPr id="18" name="object 18"/>
            <p:cNvSpPr/>
            <p:nvPr/>
          </p:nvSpPr>
          <p:spPr>
            <a:xfrm>
              <a:off x="846349" y="56137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5">
                  <a:moveTo>
                    <a:pt x="5508079" y="0"/>
                  </a:moveTo>
                  <a:lnTo>
                    <a:pt x="0" y="0"/>
                  </a:lnTo>
                  <a:lnTo>
                    <a:pt x="0" y="594648"/>
                  </a:lnTo>
                  <a:lnTo>
                    <a:pt x="5508079" y="594648"/>
                  </a:lnTo>
                  <a:lnTo>
                    <a:pt x="5805402" y="297324"/>
                  </a:lnTo>
                  <a:lnTo>
                    <a:pt x="5508079" y="0"/>
                  </a:lnTo>
                  <a:close/>
                </a:path>
              </a:pathLst>
            </a:custGeom>
            <a:solidFill>
              <a:srgbClr val="00499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846349" y="5613722"/>
              <a:ext cx="5805805" cy="594995"/>
            </a:xfrm>
            <a:custGeom>
              <a:avLst/>
              <a:gdLst/>
              <a:ahLst/>
              <a:cxnLst/>
              <a:rect l="l" t="t" r="r" b="b"/>
              <a:pathLst>
                <a:path w="5805805" h="594995">
                  <a:moveTo>
                    <a:pt x="0" y="0"/>
                  </a:moveTo>
                  <a:lnTo>
                    <a:pt x="5508079" y="0"/>
                  </a:lnTo>
                  <a:lnTo>
                    <a:pt x="5805403" y="297324"/>
                  </a:lnTo>
                  <a:lnTo>
                    <a:pt x="5508079" y="594649"/>
                  </a:lnTo>
                  <a:lnTo>
                    <a:pt x="0" y="594649"/>
                  </a:lnTo>
                  <a:lnTo>
                    <a:pt x="0" y="0"/>
                  </a:lnTo>
                  <a:close/>
                </a:path>
              </a:pathLst>
            </a:custGeom>
            <a:ln w="4762">
              <a:solidFill>
                <a:srgbClr val="00499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7309" y="6291579"/>
            <a:ext cx="460248" cy="460248"/>
          </a:xfrm>
          <a:prstGeom prst="rect">
            <a:avLst/>
          </a:prstGeom>
        </p:spPr>
      </p:pic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846349" y="5400273"/>
          <a:ext cx="6172200" cy="3392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98820"/>
                <a:gridCol w="283845"/>
              </a:tblGrid>
              <a:tr h="105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389E5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800" spc="-25" b="1">
                          <a:solidFill>
                            <a:srgbClr val="389E50"/>
                          </a:solidFill>
                          <a:latin typeface="Tahoma"/>
                          <a:cs typeface="Tahoma"/>
                        </a:rPr>
                        <a:t>43</a:t>
                      </a:r>
                      <a:endParaRPr sz="8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  <a:tr h="32873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59385">
                        <a:lnSpc>
                          <a:spcPct val="100000"/>
                        </a:lnSpc>
                      </a:pPr>
                      <a:r>
                        <a:rPr dirty="0" sz="16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REFERENCES</a:t>
                      </a:r>
                      <a:endParaRPr sz="16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558165" marR="888365" indent="228600">
                        <a:lnSpc>
                          <a:spcPct val="100000"/>
                        </a:lnSpc>
                      </a:pPr>
                      <a:r>
                        <a:rPr dirty="0" sz="900" spc="-6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Diabetes</a:t>
                      </a:r>
                      <a:r>
                        <a:rPr dirty="0" sz="900" spc="-2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7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Canada.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(2024).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8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Insulin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pen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start</a:t>
                      </a:r>
                      <a:r>
                        <a:rPr dirty="0" sz="900" spc="-1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checklist.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Retrieved</a:t>
                      </a:r>
                      <a:r>
                        <a:rPr dirty="0" sz="900" spc="-1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3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May</a:t>
                      </a:r>
                      <a:r>
                        <a:rPr dirty="0" sz="900" spc="-1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7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1,</a:t>
                      </a:r>
                      <a:r>
                        <a:rPr dirty="0" sz="900" spc="-1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2026,</a:t>
                      </a:r>
                      <a:r>
                        <a:rPr dirty="0" sz="900" spc="-1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from </a:t>
                      </a:r>
                      <a:r>
                        <a:rPr dirty="0" u="sng" sz="900" spc="-75" b="1">
                          <a:solidFill>
                            <a:srgbClr val="828282"/>
                          </a:solidFill>
                          <a:uFill>
                            <a:solidFill>
                              <a:srgbClr val="828282"/>
                            </a:solidFill>
                          </a:uFill>
                          <a:latin typeface="Tahoma"/>
                          <a:cs typeface="Tahoma"/>
                          <a:hlinkClick r:id="rId5"/>
                        </a:rPr>
                        <a:t>https://guidelines.di</a:t>
                      </a:r>
                      <a:r>
                        <a:rPr dirty="0" u="sng" sz="900" spc="-75" b="1">
                          <a:solidFill>
                            <a:srgbClr val="828282"/>
                          </a:solidFill>
                          <a:uFill>
                            <a:solidFill>
                              <a:srgbClr val="828282"/>
                            </a:solidFill>
                          </a:uFill>
                          <a:latin typeface="Tahoma"/>
                          <a:cs typeface="Tahoma"/>
                          <a:hlinkClick r:id="rId5"/>
                        </a:rPr>
                        <a:t>ab</a:t>
                      </a:r>
                      <a:r>
                        <a:rPr dirty="0" u="sng" sz="900" spc="-75" b="1">
                          <a:solidFill>
                            <a:srgbClr val="828282"/>
                          </a:solidFill>
                          <a:uFill>
                            <a:solidFill>
                              <a:srgbClr val="828282"/>
                            </a:solidFill>
                          </a:uFill>
                          <a:latin typeface="Tahoma"/>
                          <a:cs typeface="Tahoma"/>
                          <a:hlinkClick r:id="rId5"/>
                        </a:rPr>
                        <a:t>etes.ca/reduce-</a:t>
                      </a:r>
                      <a:r>
                        <a:rPr dirty="0" u="sng" sz="900" spc="-70" b="1">
                          <a:solidFill>
                            <a:srgbClr val="828282"/>
                          </a:solidFill>
                          <a:uFill>
                            <a:solidFill>
                              <a:srgbClr val="828282"/>
                            </a:solidFill>
                          </a:uFill>
                          <a:latin typeface="Tahoma"/>
                          <a:cs typeface="Tahoma"/>
                          <a:hlinkClick r:id="rId5"/>
                        </a:rPr>
                        <a:t>com</a:t>
                      </a:r>
                      <a:r>
                        <a:rPr dirty="0" u="sng" sz="900" spc="-70" b="1">
                          <a:solidFill>
                            <a:srgbClr val="828282"/>
                          </a:solidFill>
                          <a:uFill>
                            <a:solidFill>
                              <a:srgbClr val="828282"/>
                            </a:solidFill>
                          </a:uFill>
                          <a:latin typeface="Tahoma"/>
                          <a:cs typeface="Tahoma"/>
                          <a:hlinkClick r:id="rId5"/>
                        </a:rPr>
                        <a:t>p</a:t>
                      </a:r>
                      <a:r>
                        <a:rPr dirty="0" u="sng" sz="900" spc="-70" b="1">
                          <a:solidFill>
                            <a:srgbClr val="828282"/>
                          </a:solidFill>
                          <a:uFill>
                            <a:solidFill>
                              <a:srgbClr val="828282"/>
                            </a:solidFill>
                          </a:uFill>
                          <a:latin typeface="Tahoma"/>
                          <a:cs typeface="Tahoma"/>
                          <a:hlinkClick r:id="rId5"/>
                        </a:rPr>
                        <a:t>lications/</a:t>
                      </a:r>
                      <a:r>
                        <a:rPr dirty="0" u="sng" sz="900" spc="-70" b="1">
                          <a:solidFill>
                            <a:srgbClr val="828282"/>
                          </a:solidFill>
                          <a:uFill>
                            <a:solidFill>
                              <a:srgbClr val="828282"/>
                            </a:solidFill>
                          </a:uFill>
                          <a:latin typeface="Tahoma"/>
                          <a:cs typeface="Tahoma"/>
                        </a:rPr>
                        <a:t>insulin-</a:t>
                      </a:r>
                      <a:r>
                        <a:rPr dirty="0" u="sng" sz="900" spc="-10" b="1">
                          <a:solidFill>
                            <a:srgbClr val="828282"/>
                          </a:solidFill>
                          <a:uFill>
                            <a:solidFill>
                              <a:srgbClr val="828282"/>
                            </a:solidFill>
                          </a:uFill>
                          <a:latin typeface="Tahoma"/>
                          <a:cs typeface="Tahoma"/>
                        </a:rPr>
                        <a:t>checklist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marL="558165" marR="805815" indent="228600">
                        <a:lnSpc>
                          <a:spcPct val="102200"/>
                        </a:lnSpc>
                        <a:spcBef>
                          <a:spcPts val="1010"/>
                        </a:spcBef>
                      </a:pPr>
                      <a:r>
                        <a:rPr dirty="0" sz="900" spc="-6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Diabetes</a:t>
                      </a:r>
                      <a:r>
                        <a:rPr dirty="0" sz="900" spc="-1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7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Canada.</a:t>
                      </a:r>
                      <a:r>
                        <a:rPr dirty="0" sz="900" spc="-1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0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(2025).</a:t>
                      </a:r>
                      <a:r>
                        <a:rPr dirty="0" sz="900" spc="-1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Clinical</a:t>
                      </a:r>
                      <a:r>
                        <a:rPr dirty="0" sz="900" spc="-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Practice</a:t>
                      </a:r>
                      <a:r>
                        <a:rPr dirty="0" sz="900" spc="-1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Guidelines.</a:t>
                      </a:r>
                      <a:r>
                        <a:rPr dirty="0" sz="900" spc="-1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Retrieved</a:t>
                      </a:r>
                      <a:r>
                        <a:rPr dirty="0" sz="900" spc="-1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3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May</a:t>
                      </a:r>
                      <a:r>
                        <a:rPr dirty="0" sz="900" spc="-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7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1,</a:t>
                      </a:r>
                      <a:r>
                        <a:rPr dirty="0" sz="900" spc="-1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2026,</a:t>
                      </a:r>
                      <a:r>
                        <a:rPr dirty="0" sz="900" spc="-1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from </a:t>
                      </a:r>
                      <a:r>
                        <a:rPr dirty="0" u="sng" sz="900" spc="-50" b="1">
                          <a:solidFill>
                            <a:srgbClr val="828282"/>
                          </a:solidFill>
                          <a:uFill>
                            <a:solidFill>
                              <a:srgbClr val="828282"/>
                            </a:solidFill>
                          </a:uFill>
                          <a:latin typeface="Tahoma"/>
                          <a:cs typeface="Tahoma"/>
                          <a:hlinkClick r:id="rId6"/>
                        </a:rPr>
                        <a:t>https://guidelines.diabete</a:t>
                      </a:r>
                      <a:r>
                        <a:rPr dirty="0" u="sng" sz="900" spc="-50" b="1">
                          <a:solidFill>
                            <a:srgbClr val="828282"/>
                          </a:solidFill>
                          <a:uFill>
                            <a:solidFill>
                              <a:srgbClr val="828282"/>
                            </a:solidFill>
                          </a:uFill>
                          <a:latin typeface="Tahoma"/>
                          <a:cs typeface="Tahoma"/>
                        </a:rPr>
                        <a:t>s.ca/cpgrefguide</a:t>
                      </a:r>
                      <a:r>
                        <a:rPr dirty="0" u="none" sz="900" spc="-5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.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58165" marR="276225" indent="228600">
                        <a:lnSpc>
                          <a:spcPts val="1010"/>
                        </a:lnSpc>
                      </a:pPr>
                      <a:r>
                        <a:rPr dirty="0" sz="900" spc="-6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Diabetes</a:t>
                      </a:r>
                      <a:r>
                        <a:rPr dirty="0" sz="900" spc="-2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7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Canada.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114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(nd).</a:t>
                      </a:r>
                      <a:r>
                        <a:rPr dirty="0" sz="900" spc="-2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8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Insulin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7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and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5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you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–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A</a:t>
                      </a:r>
                      <a:r>
                        <a:rPr dirty="0" sz="900" spc="-1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7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guide</a:t>
                      </a:r>
                      <a:r>
                        <a:rPr dirty="0" sz="900" spc="-1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4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to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7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injecting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7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insulin.</a:t>
                      </a:r>
                      <a:r>
                        <a:rPr dirty="0" sz="900" spc="-2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9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(video).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Retrieved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4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May</a:t>
                      </a:r>
                      <a:r>
                        <a:rPr dirty="0" sz="900" spc="-1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2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1, </a:t>
                      </a:r>
                      <a:r>
                        <a:rPr dirty="0" sz="900" spc="-65" b="1">
                          <a:solidFill>
                            <a:srgbClr val="3D3D3D"/>
                          </a:solidFill>
                          <a:latin typeface="Tahoma"/>
                          <a:cs typeface="Tahoma"/>
                          <a:hlinkClick r:id="rId7"/>
                        </a:rPr>
                        <a:t>2026,</a:t>
                      </a:r>
                      <a:r>
                        <a:rPr dirty="0" sz="900" spc="-35" b="1">
                          <a:solidFill>
                            <a:srgbClr val="3D3D3D"/>
                          </a:solidFill>
                          <a:latin typeface="Tahoma"/>
                          <a:cs typeface="Tahoma"/>
                          <a:hlinkClick r:id="rId7"/>
                        </a:rPr>
                        <a:t> </a:t>
                      </a:r>
                      <a:r>
                        <a:rPr dirty="0" sz="900" spc="-60" b="1">
                          <a:solidFill>
                            <a:srgbClr val="3D3D3D"/>
                          </a:solidFill>
                          <a:latin typeface="Tahoma"/>
                          <a:cs typeface="Tahoma"/>
                          <a:hlinkClick r:id="rId7"/>
                        </a:rPr>
                        <a:t>from</a:t>
                      </a:r>
                      <a:r>
                        <a:rPr dirty="0" sz="900" spc="-30" b="1">
                          <a:solidFill>
                            <a:srgbClr val="3D3D3D"/>
                          </a:solidFill>
                          <a:latin typeface="Tahoma"/>
                          <a:cs typeface="Tahoma"/>
                          <a:hlinkClick r:id="rId7"/>
                        </a:rPr>
                        <a:t> </a:t>
                      </a:r>
                      <a:r>
                        <a:rPr dirty="0" u="sng" sz="900" spc="-45" b="1">
                          <a:solidFill>
                            <a:srgbClr val="828282"/>
                          </a:solidFill>
                          <a:uFill>
                            <a:solidFill>
                              <a:srgbClr val="828282"/>
                            </a:solidFill>
                          </a:uFill>
                          <a:latin typeface="Tahoma"/>
                          <a:cs typeface="Tahoma"/>
                          <a:hlinkClick r:id="rId7"/>
                        </a:rPr>
                        <a:t>https://www.youtube.com/watch?v</a:t>
                      </a:r>
                      <a:r>
                        <a:rPr dirty="0" u="sng" sz="900" spc="-45" b="1">
                          <a:solidFill>
                            <a:srgbClr val="828282"/>
                          </a:solidFill>
                          <a:uFill>
                            <a:solidFill>
                              <a:srgbClr val="828282"/>
                            </a:solidFill>
                          </a:uFill>
                          <a:latin typeface="Tahoma"/>
                          <a:cs typeface="Tahoma"/>
                        </a:rPr>
                        <a:t>=1lNGGBQqTLs</a:t>
                      </a:r>
                      <a:r>
                        <a:rPr dirty="0" u="none" sz="900" spc="-4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.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58165" marR="105410" indent="228600">
                        <a:lnSpc>
                          <a:spcPct val="101099"/>
                        </a:lnSpc>
                      </a:pPr>
                      <a:r>
                        <a:rPr dirty="0" sz="900" spc="-5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Ontario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5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College</a:t>
                      </a:r>
                      <a:r>
                        <a:rPr dirty="0" sz="900" spc="-1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4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of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Family</a:t>
                      </a:r>
                      <a:r>
                        <a:rPr dirty="0" sz="900" spc="-1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Physicians</a:t>
                      </a:r>
                      <a:r>
                        <a:rPr dirty="0" sz="900" spc="-2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5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&amp;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5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The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5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New</a:t>
                      </a:r>
                      <a:r>
                        <a:rPr dirty="0" sz="900" spc="-1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Brunswick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Diabetes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Task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Group.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9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(2025).</a:t>
                      </a:r>
                      <a:r>
                        <a:rPr dirty="0" sz="900" spc="-2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Insulin </a:t>
                      </a:r>
                      <a:r>
                        <a:rPr dirty="0" sz="900" spc="-6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prescription</a:t>
                      </a:r>
                      <a:r>
                        <a:rPr dirty="0" sz="900" spc="-1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4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tool</a:t>
                      </a:r>
                      <a:r>
                        <a:rPr dirty="0" sz="900" spc="-1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5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for</a:t>
                      </a:r>
                      <a:r>
                        <a:rPr dirty="0" sz="900" spc="-1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7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healthcare</a:t>
                      </a:r>
                      <a:r>
                        <a:rPr dirty="0" sz="900" spc="-1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providers.</a:t>
                      </a:r>
                      <a:r>
                        <a:rPr dirty="0" sz="900" spc="-1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Diabetes</a:t>
                      </a:r>
                      <a:r>
                        <a:rPr dirty="0" sz="900" spc="-1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7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Canada.</a:t>
                      </a:r>
                      <a:r>
                        <a:rPr dirty="0" sz="900" spc="-1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Retrieved</a:t>
                      </a:r>
                      <a:r>
                        <a:rPr dirty="0" sz="900" spc="-1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3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May</a:t>
                      </a:r>
                      <a:r>
                        <a:rPr dirty="0" sz="900" spc="-1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7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1,</a:t>
                      </a:r>
                      <a:r>
                        <a:rPr dirty="0" sz="900" spc="-1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6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2026,</a:t>
                      </a:r>
                      <a:r>
                        <a:rPr dirty="0" sz="900" spc="-5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900" spc="-2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from </a:t>
                      </a:r>
                      <a:r>
                        <a:rPr dirty="0" u="sng" sz="900" spc="-75" b="1">
                          <a:solidFill>
                            <a:srgbClr val="828282"/>
                          </a:solidFill>
                          <a:uFill>
                            <a:solidFill>
                              <a:srgbClr val="828282"/>
                            </a:solidFill>
                          </a:uFill>
                          <a:latin typeface="Tahoma"/>
                          <a:cs typeface="Tahoma"/>
                          <a:hlinkClick r:id="rId8"/>
                        </a:rPr>
                        <a:t>https://guidelines.di</a:t>
                      </a:r>
                      <a:r>
                        <a:rPr dirty="0" u="sng" sz="900" spc="-75" b="1">
                          <a:solidFill>
                            <a:srgbClr val="828282"/>
                          </a:solidFill>
                          <a:uFill>
                            <a:solidFill>
                              <a:srgbClr val="828282"/>
                            </a:solidFill>
                          </a:uFill>
                          <a:latin typeface="Tahoma"/>
                          <a:cs typeface="Tahoma"/>
                          <a:hlinkClick r:id="rId8"/>
                        </a:rPr>
                        <a:t>ab</a:t>
                      </a:r>
                      <a:r>
                        <a:rPr dirty="0" u="sng" sz="900" spc="-75" b="1">
                          <a:solidFill>
                            <a:srgbClr val="828282"/>
                          </a:solidFill>
                          <a:uFill>
                            <a:solidFill>
                              <a:srgbClr val="828282"/>
                            </a:solidFill>
                          </a:uFill>
                          <a:latin typeface="Tahoma"/>
                          <a:cs typeface="Tahoma"/>
                          <a:hlinkClick r:id="rId8"/>
                        </a:rPr>
                        <a:t>etes.ca/reduce-</a:t>
                      </a:r>
                      <a:r>
                        <a:rPr dirty="0" u="sng" sz="900" spc="-70" b="1">
                          <a:solidFill>
                            <a:srgbClr val="828282"/>
                          </a:solidFill>
                          <a:uFill>
                            <a:solidFill>
                              <a:srgbClr val="828282"/>
                            </a:solidFill>
                          </a:uFill>
                          <a:latin typeface="Tahoma"/>
                          <a:cs typeface="Tahoma"/>
                          <a:hlinkClick r:id="rId8"/>
                        </a:rPr>
                        <a:t>com</a:t>
                      </a:r>
                      <a:r>
                        <a:rPr dirty="0" u="sng" sz="900" spc="-70" b="1">
                          <a:solidFill>
                            <a:srgbClr val="828282"/>
                          </a:solidFill>
                          <a:uFill>
                            <a:solidFill>
                              <a:srgbClr val="828282"/>
                            </a:solidFill>
                          </a:uFill>
                          <a:latin typeface="Tahoma"/>
                          <a:cs typeface="Tahoma"/>
                          <a:hlinkClick r:id="rId8"/>
                        </a:rPr>
                        <a:t>p</a:t>
                      </a:r>
                      <a:r>
                        <a:rPr dirty="0" u="sng" sz="900" spc="-70" b="1">
                          <a:solidFill>
                            <a:srgbClr val="828282"/>
                          </a:solidFill>
                          <a:uFill>
                            <a:solidFill>
                              <a:srgbClr val="828282"/>
                            </a:solidFill>
                          </a:uFill>
                          <a:latin typeface="Tahoma"/>
                          <a:cs typeface="Tahoma"/>
                        </a:rPr>
                        <a:t>l</a:t>
                      </a:r>
                      <a:r>
                        <a:rPr dirty="0" u="sng" sz="900" spc="-70" b="1">
                          <a:solidFill>
                            <a:srgbClr val="828282"/>
                          </a:solidFill>
                          <a:uFill>
                            <a:solidFill>
                              <a:srgbClr val="828282"/>
                            </a:solidFill>
                          </a:uFill>
                          <a:latin typeface="Tahoma"/>
                          <a:cs typeface="Tahoma"/>
                          <a:hlinkClick r:id="rId8"/>
                        </a:rPr>
                        <a:t>ications/in</a:t>
                      </a:r>
                      <a:r>
                        <a:rPr dirty="0" u="sng" sz="900" spc="-70" b="1">
                          <a:solidFill>
                            <a:srgbClr val="828282"/>
                          </a:solidFill>
                          <a:uFill>
                            <a:solidFill>
                              <a:srgbClr val="828282"/>
                            </a:solidFill>
                          </a:uFill>
                          <a:latin typeface="Tahoma"/>
                          <a:cs typeface="Tahoma"/>
                          <a:hlinkClick r:id="rId8"/>
                        </a:rPr>
                        <a:t>su</a:t>
                      </a:r>
                      <a:r>
                        <a:rPr dirty="0" u="sng" sz="900" spc="-70" b="1">
                          <a:solidFill>
                            <a:srgbClr val="828282"/>
                          </a:solidFill>
                          <a:uFill>
                            <a:solidFill>
                              <a:srgbClr val="828282"/>
                            </a:solidFill>
                          </a:uFill>
                          <a:latin typeface="Tahoma"/>
                          <a:cs typeface="Tahoma"/>
                          <a:hlinkClick r:id="rId8"/>
                        </a:rPr>
                        <a:t>lin-</a:t>
                      </a:r>
                      <a:r>
                        <a:rPr dirty="0" u="sng" sz="900" spc="-60" b="1">
                          <a:solidFill>
                            <a:srgbClr val="828282"/>
                          </a:solidFill>
                          <a:uFill>
                            <a:solidFill>
                              <a:srgbClr val="828282"/>
                            </a:solidFill>
                          </a:uFill>
                          <a:latin typeface="Tahoma"/>
                          <a:cs typeface="Tahoma"/>
                        </a:rPr>
                        <a:t>prescription-</a:t>
                      </a:r>
                      <a:r>
                        <a:rPr dirty="0" u="sng" sz="900" spc="-10" b="1">
                          <a:solidFill>
                            <a:srgbClr val="828282"/>
                          </a:solidFill>
                          <a:uFill>
                            <a:solidFill>
                              <a:srgbClr val="828282"/>
                            </a:solidFill>
                          </a:uFill>
                          <a:latin typeface="Tahoma"/>
                          <a:cs typeface="Tahoma"/>
                        </a:rPr>
                        <a:t>tool</a:t>
                      </a:r>
                      <a:r>
                        <a:rPr dirty="0" u="none" sz="900" spc="-10" b="1">
                          <a:solidFill>
                            <a:srgbClr val="3D3D3D"/>
                          </a:solidFill>
                          <a:latin typeface="Tahoma"/>
                          <a:cs typeface="Tahoma"/>
                        </a:rPr>
                        <a:t>.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B="0" marT="20955">
                    <a:lnL w="12700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389E5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4445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CDCDC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/>
              <a:t>Author</a:t>
            </a:r>
            <a:r>
              <a:rPr dirty="0" spc="-40"/>
              <a:t> </a:t>
            </a:r>
            <a:r>
              <a:rPr dirty="0"/>
              <a:t>&amp;</a:t>
            </a:r>
            <a:r>
              <a:rPr dirty="0" spc="-60"/>
              <a:t> </a:t>
            </a:r>
            <a:r>
              <a:rPr dirty="0" spc="-25"/>
              <a:t>Presenter:</a:t>
            </a:r>
            <a:r>
              <a:rPr dirty="0" spc="-40"/>
              <a:t> </a:t>
            </a:r>
            <a:r>
              <a:rPr dirty="0" spc="-20"/>
              <a:t>Susie</a:t>
            </a:r>
            <a:r>
              <a:rPr dirty="0" spc="-40"/>
              <a:t> </a:t>
            </a:r>
            <a:r>
              <a:rPr dirty="0" spc="-35"/>
              <a:t>Jin, </a:t>
            </a:r>
            <a:r>
              <a:rPr dirty="0"/>
              <a:t>RPh</a:t>
            </a:r>
            <a:r>
              <a:rPr dirty="0" spc="-40"/>
              <a:t> </a:t>
            </a:r>
            <a:r>
              <a:rPr dirty="0" spc="30"/>
              <a:t>CDE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Insulin in T2 Diabetes -  handout</dc:title>
  <dcterms:created xsi:type="dcterms:W3CDTF">2026-09-11T14:56:42Z</dcterms:created>
  <dcterms:modified xsi:type="dcterms:W3CDTF">2026-09-11T14:56:42Z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2026-08-14T00:00:00Z</vt:filetime>
  </property>
  <property fmtid="{D5CDD505-2E9C-101B-9397-08002B2CF9AE}" pid="3" name="Creator">
    <vt:lpwstr>PowerPoint</vt:lpwstr>
  </property>
  <property fmtid="{D5CDD505-2E9C-101B-9397-08002B2CF9AE}" pid="4" name="LastSaved">
    <vt:filetime>2026-09-11T00:00:00Z</vt:filetime>
  </property>
  <property fmtid="{D5CDD505-2E9C-101B-9397-08002B2CF9AE}" pid="5" name="Producer">
    <vt:lpwstr>macOS Version 26.5.2 (Build 25F84) Quartz PDFContext</vt:lpwstr>
  </property>
</Properties>
</file>